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1"/>
  </p:notesMasterIdLst>
  <p:sldIdLst>
    <p:sldId id="256" r:id="rId2"/>
    <p:sldId id="257" r:id="rId3"/>
    <p:sldId id="263" r:id="rId4"/>
    <p:sldId id="258" r:id="rId5"/>
    <p:sldId id="266" r:id="rId6"/>
    <p:sldId id="267" r:id="rId7"/>
    <p:sldId id="269" r:id="rId8"/>
    <p:sldId id="270" r:id="rId9"/>
    <p:sldId id="268" r:id="rId10"/>
  </p:sldIdLst>
  <p:sldSz cx="12192000" cy="6858000"/>
  <p:notesSz cx="6735763" cy="9866313"/>
  <p:defaultTextStyle>
    <a:defPPr>
      <a:defRPr lang="en-US"/>
    </a:defPPr>
    <a:lvl1pPr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11" autoAdjust="0"/>
    <p:restoredTop sz="94660"/>
  </p:normalViewPr>
  <p:slideViewPr>
    <p:cSldViewPr snapToGrid="0">
      <p:cViewPr varScale="1">
        <p:scale>
          <a:sx n="125" d="100"/>
          <a:sy n="125" d="100"/>
        </p:scale>
        <p:origin x="-108" y="-30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smtClean="0"/>
            </a:lvl1pPr>
          </a:lstStyle>
          <a:p>
            <a:pPr>
              <a:defRPr/>
            </a:pPr>
            <a:fld id="{E2B55ECF-3F0C-47D6-8EE3-85D7B90EAD25}" type="datetimeFigureOut">
              <a:rPr lang="en-US"/>
              <a:pPr>
                <a:defRPr/>
              </a:pPr>
              <a:t>3/29/2016</a:t>
            </a:fld>
            <a:endParaRPr lang="en-US"/>
          </a:p>
        </p:txBody>
      </p:sp>
      <p:sp>
        <p:nvSpPr>
          <p:cNvPr id="4" name="Slide Image Placeholder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5F5C976-78EB-4D8E-8181-896B6A7341CB}" type="slidenum">
              <a:rPr lang="en-US" altLang="ro-RO"/>
              <a:pPr/>
              <a:t>‹#›</a:t>
            </a:fld>
            <a:endParaRPr lang="en-US" altLang="ro-RO"/>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p:cNvGrpSpPr>
            <a:grpSpLocks/>
          </p:cNvGrpSpPr>
          <p:nvPr/>
        </p:nvGrpSpPr>
        <p:grpSpPr bwMode="auto">
          <a:xfrm>
            <a:off x="0" y="-7938"/>
            <a:ext cx="12192000" cy="6865938"/>
            <a:chOff x="0" y="-8467"/>
            <a:chExt cx="12192000" cy="6866467"/>
          </a:xfrm>
        </p:grpSpPr>
        <p:cxnSp>
          <p:nvCxnSpPr>
            <p:cNvPr id="5" name="Straight Connector 4"/>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Isosceles Triangle 8"/>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p:cNvSpPr/>
            <p:nvPr/>
          </p:nvSpPr>
          <p:spPr>
            <a:xfrm rot="10800000">
              <a:off x="0" y="-528"/>
              <a:ext cx="842963" cy="5666225"/>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3"/>
          <p:cNvSpPr>
            <a:spLocks noGrp="1"/>
          </p:cNvSpPr>
          <p:nvPr>
            <p:ph type="dt" sz="half" idx="10"/>
          </p:nvPr>
        </p:nvSpPr>
        <p:spPr/>
        <p:txBody>
          <a:bodyPr/>
          <a:lstStyle>
            <a:lvl1pPr>
              <a:defRPr/>
            </a:lvl1pPr>
          </a:lstStyle>
          <a:p>
            <a:pPr>
              <a:defRPr/>
            </a:pPr>
            <a:fld id="{E2503388-A556-4567-A496-1DE40387A4DD}" type="datetimeFigureOut">
              <a:rPr lang="en-US"/>
              <a:pPr>
                <a:defRPr/>
              </a:pPr>
              <a:t>3/29/2016</a:t>
            </a:fld>
            <a:endParaRPr lang="en-US"/>
          </a:p>
        </p:txBody>
      </p:sp>
      <p:sp>
        <p:nvSpPr>
          <p:cNvPr id="16" name="Footer Placeholder 4"/>
          <p:cNvSpPr>
            <a:spLocks noGrp="1"/>
          </p:cNvSpPr>
          <p:nvPr>
            <p:ph type="ftr" sz="quarter"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p:txBody>
          <a:bodyPr/>
          <a:lstStyle>
            <a:lvl1pPr>
              <a:defRPr/>
            </a:lvl1pPr>
          </a:lstStyle>
          <a:p>
            <a:fld id="{6465EA87-E410-4F80-ADF2-CB7FA663BAAD}" type="slidenum">
              <a:rPr lang="en-US" altLang="ro-RO"/>
              <a:pPr/>
              <a:t>‹#›</a:t>
            </a:fld>
            <a:endParaRPr lang="en-US" altLang="ro-RO"/>
          </a:p>
        </p:txBody>
      </p:sp>
    </p:spTree>
    <p:extLst>
      <p:ext uri="{BB962C8B-B14F-4D97-AF65-F5344CB8AC3E}">
        <p14:creationId xmlns="" xmlns:p14="http://schemas.microsoft.com/office/powerpoint/2010/main" val="3077310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F967ED9-0130-4056-99AA-0746211B7401}" type="datetimeFigureOut">
              <a:rPr lang="en-US"/>
              <a:pPr>
                <a:defRPr/>
              </a:pPr>
              <a:t>3/29/2016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B15F627-71C9-4CCA-BEA0-90657D652718}" type="slidenum">
              <a:rPr lang="en-US" altLang="ro-RO"/>
              <a:pPr/>
              <a:t>‹#›</a:t>
            </a:fld>
            <a:endParaRPr lang="en-US" altLang="ro-RO"/>
          </a:p>
        </p:txBody>
      </p:sp>
    </p:spTree>
    <p:extLst>
      <p:ext uri="{BB962C8B-B14F-4D97-AF65-F5344CB8AC3E}">
        <p14:creationId xmlns="" xmlns:p14="http://schemas.microsoft.com/office/powerpoint/2010/main" val="1454840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8DDCB51-E71E-4A39-806B-EEC8756E7E8A}" type="datetimeFigureOut">
              <a:rPr lang="en-US"/>
              <a:pPr>
                <a:defRPr/>
              </a:pPr>
              <a:t>3/29/2016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A041A50-3C22-492A-AB91-4C7A5CDBD9BE}" type="slidenum">
              <a:rPr lang="en-US" altLang="ro-RO"/>
              <a:pPr/>
              <a:t>‹#›</a:t>
            </a:fld>
            <a:endParaRPr lang="en-US" altLang="ro-RO"/>
          </a:p>
        </p:txBody>
      </p:sp>
    </p:spTree>
    <p:extLst>
      <p:ext uri="{BB962C8B-B14F-4D97-AF65-F5344CB8AC3E}">
        <p14:creationId xmlns="" xmlns:p14="http://schemas.microsoft.com/office/powerpoint/2010/main" val="1499618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00E75611-21B0-4460-936D-B77EEA139948}" type="datetimeFigureOut">
              <a:rPr lang="en-US"/>
              <a:pPr>
                <a:defRPr/>
              </a:pPr>
              <a:t>3/29/2016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64122BA-2D68-4C71-8457-CAEB093DAC46}" type="slidenum">
              <a:rPr lang="en-US" altLang="ro-RO"/>
              <a:pPr/>
              <a:t>‹#›</a:t>
            </a:fld>
            <a:endParaRPr lang="en-US" altLang="ro-RO"/>
          </a:p>
        </p:txBody>
      </p:sp>
    </p:spTree>
    <p:extLst>
      <p:ext uri="{BB962C8B-B14F-4D97-AF65-F5344CB8AC3E}">
        <p14:creationId xmlns="" xmlns:p14="http://schemas.microsoft.com/office/powerpoint/2010/main" val="1610542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5165C495-EE1D-4CD5-A441-8F87429535D9}" type="datetimeFigureOut">
              <a:rPr lang="en-US"/>
              <a:pPr>
                <a:defRPr/>
              </a:pPr>
              <a:t>3/29/2016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0EF2B739-5865-4CED-B4BE-A6F89F42334F}" type="slidenum">
              <a:rPr lang="en-US" altLang="ro-RO"/>
              <a:pPr/>
              <a:t>‹#›</a:t>
            </a:fld>
            <a:endParaRPr lang="en-US" altLang="ro-RO"/>
          </a:p>
        </p:txBody>
      </p:sp>
    </p:spTree>
    <p:extLst>
      <p:ext uri="{BB962C8B-B14F-4D97-AF65-F5344CB8AC3E}">
        <p14:creationId xmlns="" xmlns:p14="http://schemas.microsoft.com/office/powerpoint/2010/main" val="974864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547FEDD6-64DC-409A-96FC-3FBFF59C9283}" type="datetimeFigureOut">
              <a:rPr lang="en-US"/>
              <a:pPr>
                <a:defRPr/>
              </a:pPr>
              <a:t>3/29/2016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F611FE5-258F-410C-9698-E9B4A8DCEDD8}" type="slidenum">
              <a:rPr lang="en-US" altLang="ro-RO"/>
              <a:pPr/>
              <a:t>‹#›</a:t>
            </a:fld>
            <a:endParaRPr lang="en-US" altLang="ro-RO"/>
          </a:p>
        </p:txBody>
      </p:sp>
    </p:spTree>
    <p:extLst>
      <p:ext uri="{BB962C8B-B14F-4D97-AF65-F5344CB8AC3E}">
        <p14:creationId xmlns="" xmlns:p14="http://schemas.microsoft.com/office/powerpoint/2010/main" val="2370782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E0B74E5-C351-4C0F-AF6B-F8F67D6D027C}" type="datetimeFigureOut">
              <a:rPr lang="en-US"/>
              <a:pPr>
                <a:defRPr/>
              </a:pPr>
              <a:t>3/29/2016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CDA53EE7-7721-4550-982A-D39829E5A7DC}" type="slidenum">
              <a:rPr lang="en-US" altLang="ro-RO"/>
              <a:pPr/>
              <a:t>‹#›</a:t>
            </a:fld>
            <a:endParaRPr lang="en-US" altLang="ro-RO"/>
          </a:p>
        </p:txBody>
      </p:sp>
    </p:spTree>
    <p:extLst>
      <p:ext uri="{BB962C8B-B14F-4D97-AF65-F5344CB8AC3E}">
        <p14:creationId xmlns="" xmlns:p14="http://schemas.microsoft.com/office/powerpoint/2010/main" val="216576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814BD95-B565-44FF-B671-8FB36C458049}" type="datetimeFigureOut">
              <a:rPr lang="en-US"/>
              <a:pPr>
                <a:defRPr/>
              </a:pPr>
              <a:t>3/29/2016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F1B602B-6F37-4D7F-9150-FA5AE625B05D}" type="slidenum">
              <a:rPr lang="en-US" altLang="ro-RO"/>
              <a:pPr/>
              <a:t>‹#›</a:t>
            </a:fld>
            <a:endParaRPr lang="en-US" altLang="ro-RO"/>
          </a:p>
        </p:txBody>
      </p:sp>
    </p:spTree>
    <p:extLst>
      <p:ext uri="{BB962C8B-B14F-4D97-AF65-F5344CB8AC3E}">
        <p14:creationId xmlns="" xmlns:p14="http://schemas.microsoft.com/office/powerpoint/2010/main" val="3211719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69E0523-031E-4BA7-BABB-138C0D1038E3}" type="datetimeFigureOut">
              <a:rPr lang="en-US"/>
              <a:pPr>
                <a:defRPr/>
              </a:pPr>
              <a:t>3/29/2016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94337BA-C14A-46A5-995F-DCBCC1745576}" type="slidenum">
              <a:rPr lang="en-US" altLang="ro-RO"/>
              <a:pPr/>
              <a:t>‹#›</a:t>
            </a:fld>
            <a:endParaRPr lang="en-US" altLang="ro-RO"/>
          </a:p>
        </p:txBody>
      </p:sp>
    </p:spTree>
    <p:extLst>
      <p:ext uri="{BB962C8B-B14F-4D97-AF65-F5344CB8AC3E}">
        <p14:creationId xmlns="" xmlns:p14="http://schemas.microsoft.com/office/powerpoint/2010/main" val="509619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DB1F099-BDD6-4581-B84F-1C07DC1D6525}" type="datetimeFigureOut">
              <a:rPr lang="en-US"/>
              <a:pPr>
                <a:defRPr/>
              </a:pPr>
              <a:t>3/29/2016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E8DCBC1-A710-4F48-9AD4-D167737D45EE}" type="slidenum">
              <a:rPr lang="en-US" altLang="ro-RO"/>
              <a:pPr/>
              <a:t>‹#›</a:t>
            </a:fld>
            <a:endParaRPr lang="en-US" altLang="ro-RO"/>
          </a:p>
        </p:txBody>
      </p:sp>
    </p:spTree>
    <p:extLst>
      <p:ext uri="{BB962C8B-B14F-4D97-AF65-F5344CB8AC3E}">
        <p14:creationId xmlns="" xmlns:p14="http://schemas.microsoft.com/office/powerpoint/2010/main" val="4015235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1338" y="790575"/>
            <a:ext cx="609600" cy="584200"/>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p>
        </p:txBody>
      </p:sp>
      <p:sp>
        <p:nvSpPr>
          <p:cNvPr id="6" name="TextBox 5"/>
          <p:cNvSpPr txBox="1">
            <a:spLocks noChangeArrowheads="1"/>
          </p:cNvSpPr>
          <p:nvPr/>
        </p:nvSpPr>
        <p:spPr bwMode="auto">
          <a:xfrm>
            <a:off x="8893175" y="2886075"/>
            <a:ext cx="609600" cy="585788"/>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endParaRPr lang="en-US">
              <a:solidFill>
                <a:srgbClr val="C0E474"/>
              </a:solidFill>
              <a:latin typeface="Arial" charset="0"/>
            </a:endParaRP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a:lvl1pPr>
          </a:lstStyle>
          <a:p>
            <a:pPr>
              <a:defRPr/>
            </a:pPr>
            <a:fld id="{BFC22FFE-F04E-4760-BF9C-3507A31CBD72}" type="datetimeFigureOut">
              <a:rPr lang="en-US"/>
              <a:pPr>
                <a:defRPr/>
              </a:pPr>
              <a:t>3/29/2016</a:t>
            </a:fld>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fld id="{5D17A1FF-0BB4-4DCF-8FD6-E3C2F0D92DCA}" type="slidenum">
              <a:rPr lang="en-US" altLang="ro-RO"/>
              <a:pPr/>
              <a:t>‹#›</a:t>
            </a:fld>
            <a:endParaRPr lang="en-US" altLang="ro-RO"/>
          </a:p>
        </p:txBody>
      </p:sp>
    </p:spTree>
    <p:extLst>
      <p:ext uri="{BB962C8B-B14F-4D97-AF65-F5344CB8AC3E}">
        <p14:creationId xmlns="" xmlns:p14="http://schemas.microsoft.com/office/powerpoint/2010/main" val="2625160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586E702-0519-4732-8F5B-742AF02D2E74}" type="datetimeFigureOut">
              <a:rPr lang="en-US"/>
              <a:pPr>
                <a:defRPr/>
              </a:pPr>
              <a:t>3/29/2016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E277A16-FD53-424D-AA2B-AF8C84709EC3}" type="slidenum">
              <a:rPr lang="en-US" altLang="ro-RO"/>
              <a:pPr/>
              <a:t>‹#›</a:t>
            </a:fld>
            <a:endParaRPr lang="en-US" altLang="ro-RO"/>
          </a:p>
        </p:txBody>
      </p:sp>
    </p:spTree>
    <p:extLst>
      <p:ext uri="{BB962C8B-B14F-4D97-AF65-F5344CB8AC3E}">
        <p14:creationId xmlns="" xmlns:p14="http://schemas.microsoft.com/office/powerpoint/2010/main" val="120307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1338" y="790575"/>
            <a:ext cx="609600" cy="584200"/>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p>
        </p:txBody>
      </p:sp>
      <p:sp>
        <p:nvSpPr>
          <p:cNvPr id="6" name="TextBox 5"/>
          <p:cNvSpPr txBox="1">
            <a:spLocks noChangeArrowheads="1"/>
          </p:cNvSpPr>
          <p:nvPr/>
        </p:nvSpPr>
        <p:spPr bwMode="auto">
          <a:xfrm>
            <a:off x="8893175" y="2886075"/>
            <a:ext cx="609600" cy="585788"/>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a:lvl1pPr>
          </a:lstStyle>
          <a:p>
            <a:pPr>
              <a:defRPr/>
            </a:pPr>
            <a:fld id="{4D0213E1-1202-410D-A90A-4507433A0B31}" type="datetimeFigureOut">
              <a:rPr lang="en-US"/>
              <a:pPr>
                <a:defRPr/>
              </a:pPr>
              <a:t>3/29/2016</a:t>
            </a:fld>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fld id="{4A100FB4-6821-4543-9A2F-94DBC7209E7B}" type="slidenum">
              <a:rPr lang="en-US" altLang="ro-RO"/>
              <a:pPr/>
              <a:t>‹#›</a:t>
            </a:fld>
            <a:endParaRPr lang="en-US" altLang="ro-RO"/>
          </a:p>
        </p:txBody>
      </p:sp>
    </p:spTree>
    <p:extLst>
      <p:ext uri="{BB962C8B-B14F-4D97-AF65-F5344CB8AC3E}">
        <p14:creationId xmlns="" xmlns:p14="http://schemas.microsoft.com/office/powerpoint/2010/main" val="1371296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4"/>
          </p:nvPr>
        </p:nvSpPr>
        <p:spPr/>
        <p:txBody>
          <a:bodyPr/>
          <a:lstStyle>
            <a:lvl1pPr>
              <a:defRPr/>
            </a:lvl1pPr>
          </a:lstStyle>
          <a:p>
            <a:pPr>
              <a:defRPr/>
            </a:pPr>
            <a:fld id="{21511D68-59FC-45E7-AEC7-04632BBF783A}" type="datetimeFigureOut">
              <a:rPr lang="en-US"/>
              <a:pPr>
                <a:defRPr/>
              </a:pPr>
              <a:t>3/29/2016</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fld id="{24905BFD-8E2B-4128-8EEC-F19859B23B36}" type="slidenum">
              <a:rPr lang="en-US" altLang="ro-RO"/>
              <a:pPr/>
              <a:t>‹#›</a:t>
            </a:fld>
            <a:endParaRPr lang="en-US" altLang="ro-RO"/>
          </a:p>
        </p:txBody>
      </p:sp>
    </p:spTree>
    <p:extLst>
      <p:ext uri="{BB962C8B-B14F-4D97-AF65-F5344CB8AC3E}">
        <p14:creationId xmlns="" xmlns:p14="http://schemas.microsoft.com/office/powerpoint/2010/main" val="4092018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3FA37C2-ECA6-4F18-9846-98D20A338A3C}" type="datetimeFigureOut">
              <a:rPr lang="en-US"/>
              <a:pPr>
                <a:defRPr/>
              </a:pPr>
              <a:t>3/29/2016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0A6790E-B877-4901-B8DF-8157666AC6D2}" type="slidenum">
              <a:rPr lang="en-US" altLang="ro-RO"/>
              <a:pPr/>
              <a:t>‹#›</a:t>
            </a:fld>
            <a:endParaRPr lang="en-US" altLang="ro-RO"/>
          </a:p>
        </p:txBody>
      </p:sp>
    </p:spTree>
    <p:extLst>
      <p:ext uri="{BB962C8B-B14F-4D97-AF65-F5344CB8AC3E}">
        <p14:creationId xmlns="" xmlns:p14="http://schemas.microsoft.com/office/powerpoint/2010/main" val="3025167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D21D82C-CA14-4C1D-86B0-37F25E1DA922}" type="datetimeFigureOut">
              <a:rPr lang="en-US"/>
              <a:pPr>
                <a:defRPr/>
              </a:pPr>
              <a:t>3/29/2016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C6F2E57-D2D0-4B8A-92DE-DF46795AF56A}" type="slidenum">
              <a:rPr lang="en-US" altLang="ro-RO"/>
              <a:pPr/>
              <a:t>‹#›</a:t>
            </a:fld>
            <a:endParaRPr lang="en-US" altLang="ro-RO"/>
          </a:p>
        </p:txBody>
      </p:sp>
    </p:spTree>
    <p:extLst>
      <p:ext uri="{BB962C8B-B14F-4D97-AF65-F5344CB8AC3E}">
        <p14:creationId xmlns="" xmlns:p14="http://schemas.microsoft.com/office/powerpoint/2010/main" val="2436741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7938"/>
            <a:ext cx="12192000" cy="6865938"/>
            <a:chOff x="0" y="-8467"/>
            <a:chExt cx="12192000" cy="6866467"/>
          </a:xfrm>
        </p:grpSpPr>
        <p:cxnSp>
          <p:nvCxnSpPr>
            <p:cNvPr id="20" name="Straight Connector 19"/>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2981"/>
              <a:ext cx="449263" cy="2845019"/>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p:cNvSpPr>
            <a:spLocks noGrp="1"/>
          </p:cNvSpPr>
          <p:nvPr>
            <p:ph type="title"/>
          </p:nvPr>
        </p:nvSpPr>
        <p:spPr bwMode="auto">
          <a:xfrm>
            <a:off x="677863" y="609600"/>
            <a:ext cx="8596312" cy="1320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o-RO" smtClean="0"/>
              <a:t>Click to edit Master title style</a:t>
            </a:r>
          </a:p>
        </p:txBody>
      </p:sp>
      <p:sp>
        <p:nvSpPr>
          <p:cNvPr id="1028" name="Text Placeholder 2"/>
          <p:cNvSpPr>
            <a:spLocks noGrp="1"/>
          </p:cNvSpPr>
          <p:nvPr>
            <p:ph type="body" idx="1"/>
          </p:nvPr>
        </p:nvSpPr>
        <p:spPr bwMode="auto">
          <a:xfrm>
            <a:off x="677863" y="2160588"/>
            <a:ext cx="8596312" cy="3881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o-RO" smtClean="0"/>
              <a:t>Click to edit Master text styles</a:t>
            </a:r>
          </a:p>
          <a:p>
            <a:pPr lvl="1"/>
            <a:r>
              <a:rPr lang="en-US" altLang="ro-RO" smtClean="0"/>
              <a:t>Second level</a:t>
            </a:r>
          </a:p>
          <a:p>
            <a:pPr lvl="2"/>
            <a:r>
              <a:rPr lang="en-US" altLang="ro-RO" smtClean="0"/>
              <a:t>Third level</a:t>
            </a:r>
          </a:p>
          <a:p>
            <a:pPr lvl="3"/>
            <a:r>
              <a:rPr lang="en-US" altLang="ro-RO" smtClean="0"/>
              <a:t>Fourth level</a:t>
            </a:r>
          </a:p>
          <a:p>
            <a:pPr lvl="4"/>
            <a:r>
              <a:rPr lang="en-US" altLang="ro-RO" smtClean="0"/>
              <a:t>Fifth level</a:t>
            </a:r>
          </a:p>
        </p:txBody>
      </p:sp>
      <p:sp>
        <p:nvSpPr>
          <p:cNvPr id="4" name="Date Placeholder 3"/>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2F2C3DD1-A59F-4F02-B83A-9524EFE60666}" type="datetimeFigureOut">
              <a:rPr lang="en-US"/>
              <a:pPr>
                <a:defRPr/>
              </a:pPr>
              <a:t>3/29/2016</a:t>
            </a:fld>
            <a:endParaRPr lang="en-US"/>
          </a:p>
        </p:txBody>
      </p:sp>
      <p:sp>
        <p:nvSpPr>
          <p:cNvPr id="5" name="Footer Placeholder 4"/>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589963" y="6042025"/>
            <a:ext cx="68421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chemeClr val="accent1"/>
                </a:solidFill>
              </a:defRPr>
            </a:lvl1pPr>
          </a:lstStyle>
          <a:p>
            <a:fld id="{3BF30A28-D21E-4961-AA29-B68A3AF2AF8E}" type="slidenum">
              <a:rPr lang="en-US" altLang="ro-RO"/>
              <a:pPr/>
              <a:t>‹#›</a:t>
            </a:fld>
            <a:endParaRPr lang="en-US" altLang="ro-RO"/>
          </a:p>
        </p:txBody>
      </p:sp>
    </p:spTree>
  </p:cSld>
  <p:clrMap bg1="lt1" tx1="dk1" bg2="lt2" tx2="dk2" accent1="accent1" accent2="accent2" accent3="accent3" accent4="accent4" accent5="accent5" accent6="accent6" hlink="hlink" folHlink="folHlink"/>
  <p:sldLayoutIdLst>
    <p:sldLayoutId id="2147483753"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54" r:id="rId11"/>
    <p:sldLayoutId id="2147483749" r:id="rId12"/>
    <p:sldLayoutId id="2147483755" r:id="rId13"/>
    <p:sldLayoutId id="2147483750" r:id="rId14"/>
    <p:sldLayoutId id="2147483751" r:id="rId15"/>
    <p:sldLayoutId id="2147483752" r:id="rId16"/>
  </p:sldLayoutIdLst>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14400" y="1580827"/>
            <a:ext cx="8359775" cy="2470473"/>
          </a:xfrm>
        </p:spPr>
        <p:txBody>
          <a:bodyPr/>
          <a:lstStyle/>
          <a:p>
            <a:pPr eaLnBrk="1" hangingPunct="1"/>
            <a:r>
              <a:rPr lang="ro-RO" altLang="ro-RO" smtClean="0"/>
              <a:t>Propuneri pentru m</a:t>
            </a:r>
            <a:r>
              <a:rPr lang="en-US" altLang="ro-RO" smtClean="0"/>
              <a:t>odernizarea cadrului legislativ </a:t>
            </a:r>
            <a:r>
              <a:rPr lang="ro-RO" altLang="ro-RO" smtClean="0"/>
              <a:t>în construcții</a:t>
            </a:r>
            <a:endParaRPr lang="en-US" altLang="ro-RO" smtClean="0"/>
          </a:p>
        </p:txBody>
      </p:sp>
      <p:sp>
        <p:nvSpPr>
          <p:cNvPr id="3" name="Subtitle 2"/>
          <p:cNvSpPr>
            <a:spLocks noGrp="1"/>
          </p:cNvSpPr>
          <p:nvPr>
            <p:ph type="subTitle" idx="1"/>
          </p:nvPr>
        </p:nvSpPr>
        <p:spPr>
          <a:xfrm>
            <a:off x="1506538" y="4051300"/>
            <a:ext cx="7767637" cy="1096963"/>
          </a:xfrm>
        </p:spPr>
        <p:txBody>
          <a:bodyPr rtlCol="0">
            <a:normAutofit fontScale="92500"/>
          </a:bodyPr>
          <a:lstStyle/>
          <a:p>
            <a:pPr eaLnBrk="1" fontAlgn="auto" hangingPunct="1">
              <a:spcAft>
                <a:spcPts val="0"/>
              </a:spcAft>
              <a:buFont typeface="Wingdings 3" charset="2"/>
              <a:buNone/>
              <a:defRPr/>
            </a:pPr>
            <a:r>
              <a:rPr lang="en-US" sz="4000" smtClean="0"/>
              <a:t>BUCUR</a:t>
            </a:r>
            <a:r>
              <a:rPr lang="ro-RO" sz="4000" smtClean="0"/>
              <a:t>EȘTI, O.A.R. 29 </a:t>
            </a:r>
            <a:r>
              <a:rPr lang="en-US" sz="4000" smtClean="0"/>
              <a:t>Martie</a:t>
            </a:r>
            <a:r>
              <a:rPr lang="ro-RO" sz="4000" smtClean="0"/>
              <a:t> </a:t>
            </a:r>
            <a:r>
              <a:rPr lang="ro-RO" sz="4000" smtClean="0"/>
              <a:t>2016</a:t>
            </a:r>
            <a:endParaRPr lang="en-US" sz="4000" smtClean="0"/>
          </a:p>
          <a:p>
            <a:pPr eaLnBrk="1" fontAlgn="auto" hangingPunct="1">
              <a:spcAft>
                <a:spcPts val="0"/>
              </a:spcAft>
              <a:buFont typeface="Wingdings 3" charset="2"/>
              <a:buNone/>
              <a:defRPr/>
            </a:pPr>
            <a:r>
              <a:rPr lang="en-US" sz="2100" smtClean="0"/>
              <a:t>Ing. Cristian ONOFREI – A.I.C.P.S.</a:t>
            </a:r>
            <a:endParaRPr lang="en-US" sz="21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506186" y="0"/>
            <a:ext cx="9519557" cy="1322614"/>
          </a:xfrm>
        </p:spPr>
        <p:txBody>
          <a:bodyPr/>
          <a:lstStyle/>
          <a:p>
            <a:pPr algn="ctr" eaLnBrk="1" hangingPunct="1"/>
            <a:r>
              <a:rPr lang="ro-RO" altLang="ro-RO" sz="2800" smtClean="0"/>
              <a:t>Protocol de colaborare al asociațiilor profesionale </a:t>
            </a:r>
            <a:br>
              <a:rPr lang="ro-RO" altLang="ro-RO" sz="2800" smtClean="0"/>
            </a:br>
            <a:r>
              <a:rPr lang="ro-RO" altLang="ro-RO" sz="2800" smtClean="0"/>
              <a:t>și patronale din domeniul construcțiilor</a:t>
            </a:r>
            <a:endParaRPr lang="en-US" altLang="ro-RO" sz="2800" smtClean="0"/>
          </a:p>
        </p:txBody>
      </p:sp>
      <p:sp>
        <p:nvSpPr>
          <p:cNvPr id="3" name="Subtitle 2"/>
          <p:cNvSpPr>
            <a:spLocks noGrp="1"/>
          </p:cNvSpPr>
          <p:nvPr>
            <p:ph type="subTitle" idx="1"/>
          </p:nvPr>
        </p:nvSpPr>
        <p:spPr>
          <a:xfrm>
            <a:off x="545192" y="1665513"/>
            <a:ext cx="9627507" cy="4441372"/>
          </a:xfrm>
        </p:spPr>
        <p:txBody>
          <a:bodyPr rtlCol="0">
            <a:normAutofit lnSpcReduction="10000"/>
          </a:bodyPr>
          <a:lstStyle/>
          <a:p>
            <a:pPr marL="457200" algn="l" defTabSz="914400">
              <a:spcBef>
                <a:spcPct val="0"/>
              </a:spcBef>
              <a:buClrTx/>
              <a:buSzTx/>
              <a:defRPr/>
            </a:pPr>
            <a:r>
              <a:rPr lang="ro-RO" altLang="en-US" sz="2000" smtClean="0">
                <a:latin typeface="+mj-lt"/>
              </a:rPr>
              <a:t>Asociațiile profesionale reprezentative din domeniu au decis să colaboreze pentru a redefini și moderniza cadrul legislativ actual.</a:t>
            </a:r>
          </a:p>
          <a:p>
            <a:pPr marL="457200" algn="l" defTabSz="914400">
              <a:spcBef>
                <a:spcPct val="0"/>
              </a:spcBef>
              <a:buClrTx/>
              <a:buSzTx/>
              <a:defRPr/>
            </a:pPr>
            <a:endParaRPr lang="ro-RO" altLang="en-US" sz="2000" smtClean="0">
              <a:latin typeface="+mj-lt"/>
            </a:endParaRPr>
          </a:p>
          <a:p>
            <a:pPr marL="457200" indent="-457200" algn="l" defTabSz="914400">
              <a:spcBef>
                <a:spcPct val="0"/>
              </a:spcBef>
              <a:buClrTx/>
              <a:buSzTx/>
              <a:defRPr/>
            </a:pPr>
            <a:r>
              <a:rPr lang="ro-RO" altLang="en-US" sz="2000" smtClean="0">
                <a:latin typeface="+mj-lt"/>
              </a:rPr>
              <a:t>Membrii protocolului sunt: </a:t>
            </a:r>
          </a:p>
          <a:p>
            <a:pPr marL="457200" indent="-457200" algn="l" defTabSz="914400">
              <a:spcBef>
                <a:spcPct val="0"/>
              </a:spcBef>
              <a:buClrTx/>
              <a:buSzTx/>
              <a:defRPr/>
            </a:pPr>
            <a:r>
              <a:rPr lang="ro-RO" altLang="en-US" sz="2000" smtClean="0">
                <a:latin typeface="+mj-lt"/>
              </a:rPr>
              <a:t>O.A.R. – ORDINUL ARHITECȚILOR DIN ROMÂNIA, </a:t>
            </a:r>
          </a:p>
          <a:p>
            <a:pPr marL="457200" indent="-457200" algn="l" defTabSz="914400">
              <a:spcBef>
                <a:spcPct val="0"/>
              </a:spcBef>
              <a:buClrTx/>
              <a:buSzTx/>
              <a:defRPr/>
            </a:pPr>
            <a:r>
              <a:rPr lang="ro-RO" altLang="en-US" sz="2000" smtClean="0">
                <a:latin typeface="+mj-lt"/>
              </a:rPr>
              <a:t>A.I.I.R. – ASOCIAȚIA INGINERILOR DE INSTALAȚII DIN ROMÂNIA,</a:t>
            </a:r>
          </a:p>
          <a:p>
            <a:pPr marL="457200" indent="-457200" algn="l" defTabSz="914400">
              <a:spcBef>
                <a:spcPct val="0"/>
              </a:spcBef>
              <a:buClrTx/>
              <a:buSzTx/>
              <a:defRPr/>
            </a:pPr>
            <a:r>
              <a:rPr lang="ro-RO" altLang="en-US" sz="2000" smtClean="0">
                <a:latin typeface="+mj-lt"/>
              </a:rPr>
              <a:t>A.R.I.C. - </a:t>
            </a:r>
            <a:r>
              <a:rPr lang="ro-RO" altLang="en-US" sz="2000" smtClean="0"/>
              <a:t>ASOCIAȚIA ROMÂNĂ A INGINERILOR CONSULTANȚI,</a:t>
            </a:r>
          </a:p>
          <a:p>
            <a:pPr marL="457200" indent="-457200" algn="l" defTabSz="914400">
              <a:spcBef>
                <a:spcPct val="0"/>
              </a:spcBef>
              <a:buClrTx/>
              <a:buSzTx/>
              <a:defRPr/>
            </a:pPr>
            <a:r>
              <a:rPr lang="ro-RO" altLang="en-US" sz="2000" smtClean="0">
                <a:latin typeface="+mj-lt"/>
              </a:rPr>
              <a:t>A.I.C.P.S. - </a:t>
            </a:r>
            <a:r>
              <a:rPr lang="ro-RO" altLang="en-US" sz="2000" smtClean="0"/>
              <a:t>ASOCIAȚIA INGINERILOR CONSTRUCTORI PROIECTANȚI DE STRUCTURI,</a:t>
            </a:r>
          </a:p>
          <a:p>
            <a:pPr marL="457200" indent="-457200" algn="l" defTabSz="914400">
              <a:spcBef>
                <a:spcPct val="0"/>
              </a:spcBef>
              <a:buClrTx/>
              <a:buSzTx/>
              <a:defRPr/>
            </a:pPr>
            <a:r>
              <a:rPr lang="ro-RO" altLang="en-US" sz="2000" smtClean="0">
                <a:latin typeface="+mj-lt"/>
              </a:rPr>
              <a:t>A.N.E.V.A.R. – ASOCIAȚIA NAȚIONALĂ A EVALUATORILOR AUTORIZAȚI </a:t>
            </a:r>
            <a:r>
              <a:rPr lang="ro-RO" altLang="en-US" sz="2000" smtClean="0"/>
              <a:t>DIN ROMÂNIA,</a:t>
            </a:r>
          </a:p>
          <a:p>
            <a:pPr marL="457200" indent="-457200" algn="l" defTabSz="914400">
              <a:spcBef>
                <a:spcPct val="0"/>
              </a:spcBef>
              <a:buClrTx/>
              <a:buSzTx/>
              <a:defRPr/>
            </a:pPr>
            <a:r>
              <a:rPr lang="ro-RO" altLang="en-US" sz="2000" smtClean="0">
                <a:latin typeface="+mj-lt"/>
              </a:rPr>
              <a:t>A.R.A.C.O. – ASOCIAȚIA ROMÂNĂ A ANTREPRENORILOR DE CONSTRUCȚII,</a:t>
            </a:r>
          </a:p>
          <a:p>
            <a:pPr marL="457200" indent="-457200" algn="l" defTabSz="914400">
              <a:spcBef>
                <a:spcPct val="0"/>
              </a:spcBef>
              <a:buClrTx/>
              <a:buSzTx/>
              <a:defRPr/>
            </a:pPr>
            <a:r>
              <a:rPr lang="ro-RO" altLang="en-US" sz="2000" smtClean="0"/>
              <a:t>F.P.S.C. – FEDERAȚIA PATRONATELOR SOCIETĂȚILOR DIN CONSTRUCȚII,</a:t>
            </a:r>
          </a:p>
          <a:p>
            <a:pPr marL="457200" indent="-457200" algn="l" defTabSz="914400">
              <a:spcBef>
                <a:spcPct val="0"/>
              </a:spcBef>
              <a:buClrTx/>
              <a:buSzTx/>
              <a:defRPr/>
            </a:pPr>
            <a:r>
              <a:rPr lang="ro-RO" altLang="en-US" sz="2000" smtClean="0"/>
              <a:t>C.I.R.O.M. – PATRONALUL DIN INDUSTRIA CIMENTULUI ȘI A ALTOR PRODUSE MINERALE PENTRU CONSTRUCȚII DIN ROMÂNIA,</a:t>
            </a:r>
          </a:p>
          <a:p>
            <a:pPr marL="457200" indent="-457200" algn="l" defTabSz="914400">
              <a:spcBef>
                <a:spcPct val="0"/>
              </a:spcBef>
              <a:buClrTx/>
              <a:buSzTx/>
              <a:defRPr/>
            </a:pPr>
            <a:r>
              <a:rPr lang="ro-RO" altLang="en-US" sz="2000" smtClean="0"/>
              <a:t>P.A.T.R.O.M.A.T. – FEDERAȚIA PATRONALĂ DIN INDUSTRIA MATERIALELOR DE CONSTRUCȚII</a:t>
            </a:r>
          </a:p>
          <a:p>
            <a:pPr marL="457200" indent="-457200" algn="l" defTabSz="914400">
              <a:spcBef>
                <a:spcPct val="0"/>
              </a:spcBef>
              <a:buClrTx/>
              <a:buSzTx/>
              <a:defRPr/>
            </a:pPr>
            <a:endParaRPr lang="ro-RO" altLang="en-US" sz="2000" smtClean="0">
              <a:latin typeface="+mj-lt"/>
            </a:endParaRPr>
          </a:p>
          <a:p>
            <a:pPr marL="457200" indent="-457200" algn="l" defTabSz="914400">
              <a:spcBef>
                <a:spcPct val="0"/>
              </a:spcBef>
              <a:buClrTx/>
              <a:buSzTx/>
              <a:defRPr/>
            </a:pPr>
            <a:endParaRPr lang="ro-RO" altLang="en-US" sz="2000" smtClean="0">
              <a:latin typeface="+mj-lt"/>
            </a:endParaRPr>
          </a:p>
          <a:p>
            <a:pPr marL="457200" indent="-457200" algn="l" defTabSz="914400">
              <a:spcBef>
                <a:spcPct val="0"/>
              </a:spcBef>
              <a:buClrTx/>
              <a:buSzTx/>
              <a:defRPr/>
            </a:pPr>
            <a:endParaRPr lang="ro-RO" altLang="en-US" sz="2000" smtClean="0">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168685" y="1030637"/>
            <a:ext cx="6524786" cy="29601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tx1"/>
                </a:solidFill>
              </a:rPr>
              <a:t>In curs de</a:t>
            </a:r>
          </a:p>
          <a:p>
            <a:pPr algn="r"/>
            <a:r>
              <a:rPr lang="en-US" dirty="0" err="1" smtClean="0">
                <a:solidFill>
                  <a:schemeClr val="tx1"/>
                </a:solidFill>
              </a:rPr>
              <a:t>modificare</a:t>
            </a:r>
            <a:r>
              <a:rPr lang="ro-RO" dirty="0" smtClean="0">
                <a:solidFill>
                  <a:schemeClr val="tx1"/>
                </a:solidFill>
              </a:rPr>
              <a:t> </a:t>
            </a:r>
          </a:p>
          <a:p>
            <a:pPr algn="r"/>
            <a:r>
              <a:rPr lang="ro-RO" dirty="0" smtClean="0">
                <a:solidFill>
                  <a:schemeClr val="tx1"/>
                </a:solidFill>
              </a:rPr>
              <a:t>in 12 luni </a:t>
            </a:r>
          </a:p>
          <a:p>
            <a:pPr algn="r"/>
            <a:r>
              <a:rPr lang="ro-RO" dirty="0" smtClean="0">
                <a:solidFill>
                  <a:schemeClr val="tx1"/>
                </a:solidFill>
              </a:rPr>
              <a:t>(din sept 2015)  </a:t>
            </a:r>
            <a:endParaRPr lang="en-US" dirty="0">
              <a:solidFill>
                <a:schemeClr val="tx1"/>
              </a:solidFill>
            </a:endParaRPr>
          </a:p>
        </p:txBody>
      </p:sp>
      <p:sp>
        <p:nvSpPr>
          <p:cNvPr id="7" name="Title 1"/>
          <p:cNvSpPr txBox="1">
            <a:spLocks/>
          </p:cNvSpPr>
          <p:nvPr/>
        </p:nvSpPr>
        <p:spPr bwMode="auto">
          <a:xfrm>
            <a:off x="563563" y="0"/>
            <a:ext cx="8596312" cy="700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lang="ro-RO" altLang="ro-RO" sz="2400" smtClean="0">
                <a:solidFill>
                  <a:schemeClr val="accent1"/>
                </a:solidFill>
                <a:latin typeface="+mj-lt"/>
                <a:ea typeface="+mj-ea"/>
                <a:cs typeface="+mj-cs"/>
              </a:rPr>
              <a:t>Elementele </a:t>
            </a:r>
            <a:r>
              <a:rPr kumimoji="0" lang="en-US" altLang="ro-RO" sz="2400" b="0" i="0" u="none" strike="noStrike" kern="1200" cap="none" spc="0" normalizeH="0" baseline="0" noProof="0" smtClean="0">
                <a:ln>
                  <a:noFill/>
                </a:ln>
                <a:solidFill>
                  <a:schemeClr val="accent1"/>
                </a:solidFill>
                <a:effectLst/>
                <a:uLnTx/>
                <a:uFillTx/>
                <a:latin typeface="+mj-lt"/>
                <a:ea typeface="+mj-ea"/>
                <a:cs typeface="+mj-cs"/>
              </a:rPr>
              <a:t>cadrul</a:t>
            </a:r>
            <a:r>
              <a:rPr kumimoji="0" lang="ro-RO" altLang="ro-RO" sz="2400" b="0" i="0" u="none" strike="noStrike" kern="1200" cap="none" spc="0" normalizeH="0" baseline="0" noProof="0" smtClean="0">
                <a:ln>
                  <a:noFill/>
                </a:ln>
                <a:solidFill>
                  <a:schemeClr val="accent1"/>
                </a:solidFill>
                <a:effectLst/>
                <a:uLnTx/>
                <a:uFillTx/>
                <a:latin typeface="+mj-lt"/>
                <a:ea typeface="+mj-ea"/>
                <a:cs typeface="+mj-cs"/>
              </a:rPr>
              <a:t>ui</a:t>
            </a:r>
            <a:r>
              <a:rPr kumimoji="0" lang="en-US" altLang="ro-RO" sz="2400" b="0" i="0" u="none" strike="noStrike" kern="1200" cap="none" spc="0" normalizeH="0" baseline="0" noProof="0" smtClean="0">
                <a:ln>
                  <a:noFill/>
                </a:ln>
                <a:solidFill>
                  <a:schemeClr val="accent1"/>
                </a:solidFill>
                <a:effectLst/>
                <a:uLnTx/>
                <a:uFillTx/>
                <a:latin typeface="+mj-lt"/>
                <a:ea typeface="+mj-ea"/>
                <a:cs typeface="+mj-cs"/>
              </a:rPr>
              <a:t> legislativ</a:t>
            </a:r>
            <a:r>
              <a:rPr kumimoji="0" lang="ro-RO" altLang="ro-RO" sz="2400" b="0" i="0" u="none" strike="noStrike" kern="1200" cap="none" spc="0" normalizeH="0" baseline="0" noProof="0" smtClean="0">
                <a:ln>
                  <a:noFill/>
                </a:ln>
                <a:solidFill>
                  <a:schemeClr val="accent1"/>
                </a:solidFill>
                <a:effectLst/>
                <a:uLnTx/>
                <a:uFillTx/>
                <a:latin typeface="+mj-lt"/>
                <a:ea typeface="+mj-ea"/>
                <a:cs typeface="+mj-cs"/>
              </a:rPr>
              <a:t> în construcții</a:t>
            </a:r>
            <a:endParaRPr kumimoji="0" lang="en-US" altLang="ro-RO" sz="2400" b="0" i="0" u="none" strike="noStrike" kern="1200" cap="none" spc="0" normalizeH="0" baseline="0" noProof="0" dirty="0" smtClean="0">
              <a:ln>
                <a:noFill/>
              </a:ln>
              <a:solidFill>
                <a:schemeClr val="accent1"/>
              </a:solidFill>
              <a:effectLst/>
              <a:uLnTx/>
              <a:uFillTx/>
              <a:latin typeface="+mj-lt"/>
              <a:ea typeface="+mj-ea"/>
              <a:cs typeface="+mj-cs"/>
            </a:endParaRPr>
          </a:p>
        </p:txBody>
      </p:sp>
      <p:sp>
        <p:nvSpPr>
          <p:cNvPr id="9" name="Rounded Rectangle 8"/>
          <p:cNvSpPr/>
          <p:nvPr/>
        </p:nvSpPr>
        <p:spPr>
          <a:xfrm>
            <a:off x="244929" y="1804168"/>
            <a:ext cx="4343400" cy="922703"/>
          </a:xfrm>
          <a:prstGeom prst="roundRect">
            <a:avLst/>
          </a:prstGeom>
          <a:solidFill>
            <a:schemeClr val="accent1"/>
          </a:solidFill>
          <a:ln w="44450">
            <a:solidFill>
              <a:schemeClr val="accent5">
                <a:shade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ltLang="ro-RO" dirty="0" smtClean="0"/>
          </a:p>
          <a:p>
            <a:pPr algn="ctr"/>
            <a:endParaRPr lang="en-US" dirty="0"/>
          </a:p>
        </p:txBody>
      </p:sp>
      <p:sp>
        <p:nvSpPr>
          <p:cNvPr id="10" name="Rounded Rectangle 9"/>
          <p:cNvSpPr/>
          <p:nvPr/>
        </p:nvSpPr>
        <p:spPr>
          <a:xfrm>
            <a:off x="712921" y="4223289"/>
            <a:ext cx="3766088" cy="7284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ro-RO" dirty="0" smtClean="0"/>
          </a:p>
          <a:p>
            <a:pPr algn="ctr"/>
            <a:r>
              <a:rPr lang="en-US" altLang="ro-RO" dirty="0" err="1" smtClean="0"/>
              <a:t>Legea</a:t>
            </a:r>
            <a:r>
              <a:rPr lang="en-US" altLang="ro-RO" dirty="0" smtClean="0"/>
              <a:t> 50/1991 </a:t>
            </a:r>
          </a:p>
          <a:p>
            <a:pPr algn="ctr"/>
            <a:r>
              <a:rPr lang="en-US" altLang="ro-RO" dirty="0" err="1" smtClean="0"/>
              <a:t>republicata</a:t>
            </a:r>
            <a:r>
              <a:rPr lang="en-US" altLang="ro-RO" dirty="0" smtClean="0"/>
              <a:t> in 201</a:t>
            </a:r>
            <a:r>
              <a:rPr lang="ro-RO" altLang="ro-RO" dirty="0" smtClean="0"/>
              <a:t>4</a:t>
            </a:r>
            <a:r>
              <a:rPr lang="en-US" altLang="ro-RO" dirty="0" smtClean="0"/>
              <a:t> </a:t>
            </a:r>
          </a:p>
          <a:p>
            <a:pPr algn="ctr"/>
            <a:endParaRPr lang="en-US" dirty="0"/>
          </a:p>
        </p:txBody>
      </p:sp>
      <p:sp>
        <p:nvSpPr>
          <p:cNvPr id="11" name="Rounded Rectangle 10"/>
          <p:cNvSpPr/>
          <p:nvPr/>
        </p:nvSpPr>
        <p:spPr>
          <a:xfrm>
            <a:off x="674175" y="5455402"/>
            <a:ext cx="3766088" cy="11856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ro-RO" dirty="0" smtClean="0"/>
          </a:p>
          <a:p>
            <a:pPr algn="ctr"/>
            <a:r>
              <a:rPr lang="en-US" altLang="ro-RO" dirty="0" err="1" smtClean="0">
                <a:solidFill>
                  <a:schemeClr val="tx1"/>
                </a:solidFill>
              </a:rPr>
              <a:t>Legea</a:t>
            </a:r>
            <a:r>
              <a:rPr lang="en-US" altLang="ro-RO" dirty="0" smtClean="0">
                <a:solidFill>
                  <a:schemeClr val="tx1"/>
                </a:solidFill>
              </a:rPr>
              <a:t> </a:t>
            </a:r>
            <a:r>
              <a:rPr lang="ro-RO" altLang="ro-RO" dirty="0" smtClean="0">
                <a:solidFill>
                  <a:schemeClr val="tx1"/>
                </a:solidFill>
              </a:rPr>
              <a:t>350</a:t>
            </a:r>
            <a:r>
              <a:rPr lang="en-US" altLang="ro-RO" dirty="0" smtClean="0">
                <a:solidFill>
                  <a:schemeClr val="tx1"/>
                </a:solidFill>
              </a:rPr>
              <a:t>/</a:t>
            </a:r>
            <a:r>
              <a:rPr lang="ro-RO" altLang="ro-RO" dirty="0" smtClean="0">
                <a:solidFill>
                  <a:schemeClr val="tx1"/>
                </a:solidFill>
              </a:rPr>
              <a:t>2001</a:t>
            </a:r>
            <a:r>
              <a:rPr lang="en-US" altLang="ro-RO" dirty="0" smtClean="0">
                <a:solidFill>
                  <a:schemeClr val="tx1"/>
                </a:solidFill>
              </a:rPr>
              <a:t> </a:t>
            </a:r>
          </a:p>
          <a:p>
            <a:pPr algn="ctr"/>
            <a:r>
              <a:rPr lang="en-US" altLang="ro-RO" dirty="0" err="1" smtClean="0">
                <a:solidFill>
                  <a:schemeClr val="tx1"/>
                </a:solidFill>
              </a:rPr>
              <a:t>republicata</a:t>
            </a:r>
            <a:r>
              <a:rPr lang="en-US" altLang="ro-RO" dirty="0" smtClean="0">
                <a:solidFill>
                  <a:schemeClr val="tx1"/>
                </a:solidFill>
              </a:rPr>
              <a:t> in 201</a:t>
            </a:r>
            <a:r>
              <a:rPr lang="ro-RO" altLang="ro-RO" dirty="0" smtClean="0">
                <a:solidFill>
                  <a:schemeClr val="tx1"/>
                </a:solidFill>
              </a:rPr>
              <a:t>3</a:t>
            </a:r>
            <a:r>
              <a:rPr lang="en-US" altLang="ro-RO" dirty="0" smtClean="0">
                <a:solidFill>
                  <a:schemeClr val="tx1"/>
                </a:solidFill>
              </a:rPr>
              <a:t> –</a:t>
            </a:r>
            <a:r>
              <a:rPr lang="ro-RO" altLang="ro-RO" dirty="0" smtClean="0">
                <a:solidFill>
                  <a:schemeClr val="tx1"/>
                </a:solidFill>
              </a:rPr>
              <a:t> Lg amenajării teritoriului și urbanismului</a:t>
            </a:r>
            <a:r>
              <a:rPr lang="en-US" altLang="ro-RO" dirty="0" smtClean="0"/>
              <a:t> </a:t>
            </a:r>
          </a:p>
          <a:p>
            <a:pPr algn="ctr"/>
            <a:endParaRPr lang="en-US" dirty="0"/>
          </a:p>
        </p:txBody>
      </p:sp>
      <p:sp>
        <p:nvSpPr>
          <p:cNvPr id="12" name="Rounded Rectangle 11"/>
          <p:cNvSpPr/>
          <p:nvPr/>
        </p:nvSpPr>
        <p:spPr>
          <a:xfrm>
            <a:off x="5385661" y="1193370"/>
            <a:ext cx="4238786" cy="43395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solidFill>
              </a:rPr>
              <a:t>HG 27</a:t>
            </a:r>
            <a:r>
              <a:rPr lang="ro-RO" smtClean="0">
                <a:solidFill>
                  <a:schemeClr val="tx1"/>
                </a:solidFill>
              </a:rPr>
              <a:t>3</a:t>
            </a:r>
            <a:r>
              <a:rPr lang="en-US" smtClean="0">
                <a:solidFill>
                  <a:schemeClr val="tx1"/>
                </a:solidFill>
              </a:rPr>
              <a:t>/1994 </a:t>
            </a:r>
            <a:r>
              <a:rPr lang="en-US" dirty="0" smtClean="0">
                <a:solidFill>
                  <a:schemeClr val="tx1"/>
                </a:solidFill>
              </a:rPr>
              <a:t>– </a:t>
            </a:r>
            <a:r>
              <a:rPr lang="en-US" dirty="0" err="1" smtClean="0">
                <a:solidFill>
                  <a:schemeClr val="tx1"/>
                </a:solidFill>
              </a:rPr>
              <a:t>Recep</a:t>
            </a:r>
            <a:r>
              <a:rPr lang="ro-RO" dirty="0" smtClean="0">
                <a:solidFill>
                  <a:schemeClr val="tx1"/>
                </a:solidFill>
              </a:rPr>
              <a:t>ț</a:t>
            </a:r>
            <a:r>
              <a:rPr lang="en-US" dirty="0" err="1" smtClean="0">
                <a:solidFill>
                  <a:schemeClr val="tx1"/>
                </a:solidFill>
              </a:rPr>
              <a:t>ia</a:t>
            </a:r>
            <a:r>
              <a:rPr lang="en-US" dirty="0" smtClean="0">
                <a:solidFill>
                  <a:schemeClr val="tx1"/>
                </a:solidFill>
              </a:rPr>
              <a:t> </a:t>
            </a:r>
            <a:r>
              <a:rPr lang="en-US" dirty="0" err="1" smtClean="0">
                <a:solidFill>
                  <a:schemeClr val="tx1"/>
                </a:solidFill>
              </a:rPr>
              <a:t>constru</a:t>
            </a:r>
            <a:r>
              <a:rPr lang="ro-RO" dirty="0" smtClean="0">
                <a:solidFill>
                  <a:schemeClr val="tx1"/>
                </a:solidFill>
              </a:rPr>
              <a:t>cțiilor</a:t>
            </a:r>
            <a:endParaRPr lang="en-US" dirty="0"/>
          </a:p>
        </p:txBody>
      </p:sp>
      <p:sp>
        <p:nvSpPr>
          <p:cNvPr id="13" name="Rounded Rectangle 12"/>
          <p:cNvSpPr/>
          <p:nvPr/>
        </p:nvSpPr>
        <p:spPr>
          <a:xfrm>
            <a:off x="5401159" y="1766807"/>
            <a:ext cx="4231037" cy="51144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smtClean="0">
                <a:solidFill>
                  <a:schemeClr val="tx1"/>
                </a:solidFill>
              </a:rPr>
              <a:t>HG 925/1995 – Verificarea proiectelor / Expertize tehnice</a:t>
            </a:r>
            <a:endParaRPr lang="en-US" dirty="0">
              <a:solidFill>
                <a:schemeClr val="tx1"/>
              </a:solidFill>
            </a:endParaRPr>
          </a:p>
        </p:txBody>
      </p:sp>
      <p:sp>
        <p:nvSpPr>
          <p:cNvPr id="14" name="Rounded Rectangle 13"/>
          <p:cNvSpPr/>
          <p:nvPr/>
        </p:nvSpPr>
        <p:spPr>
          <a:xfrm>
            <a:off x="5416659" y="2456480"/>
            <a:ext cx="4184542" cy="5269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smtClean="0"/>
              <a:t>HG 766/1997 - Regulamente privind      calitatea în construcții</a:t>
            </a:r>
            <a:endParaRPr lang="en-US" dirty="0"/>
          </a:p>
        </p:txBody>
      </p:sp>
      <p:sp>
        <p:nvSpPr>
          <p:cNvPr id="15" name="Rounded Rectangle 14"/>
          <p:cNvSpPr/>
          <p:nvPr/>
        </p:nvSpPr>
        <p:spPr>
          <a:xfrm>
            <a:off x="5432157" y="3146155"/>
            <a:ext cx="4184542" cy="5656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smtClean="0"/>
              <a:t>HG 203/2003 – Regulament privind tipurile de reglementări tehnice </a:t>
            </a:r>
            <a:endParaRPr lang="en-US" dirty="0"/>
          </a:p>
        </p:txBody>
      </p:sp>
      <p:cxnSp>
        <p:nvCxnSpPr>
          <p:cNvPr id="16" name="Straight Arrow Connector 15"/>
          <p:cNvCxnSpPr>
            <a:stCxn id="9" idx="3"/>
          </p:cNvCxnSpPr>
          <p:nvPr/>
        </p:nvCxnSpPr>
        <p:spPr>
          <a:xfrm>
            <a:off x="4588329" y="2265520"/>
            <a:ext cx="604157" cy="415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ight Brace 16"/>
          <p:cNvSpPr/>
          <p:nvPr/>
        </p:nvSpPr>
        <p:spPr>
          <a:xfrm>
            <a:off x="9655444" y="1332854"/>
            <a:ext cx="395207" cy="242548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ounded Rectangle 17"/>
          <p:cNvSpPr/>
          <p:nvPr/>
        </p:nvSpPr>
        <p:spPr>
          <a:xfrm>
            <a:off x="5215178" y="4161294"/>
            <a:ext cx="3804835" cy="81366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ro-RO" dirty="0" smtClean="0"/>
          </a:p>
          <a:p>
            <a:pPr algn="ctr"/>
            <a:r>
              <a:rPr lang="ro-RO" altLang="ro-RO" dirty="0" smtClean="0"/>
              <a:t>O</a:t>
            </a:r>
            <a:r>
              <a:rPr lang="en-US" altLang="ro-RO" dirty="0" smtClean="0"/>
              <a:t>G</a:t>
            </a:r>
            <a:r>
              <a:rPr lang="ro-RO" altLang="ro-RO" dirty="0" smtClean="0"/>
              <a:t> 839-2009 actualizat in 2014 – Norme metodologice de aplicare a Legii 50/1991 </a:t>
            </a:r>
            <a:r>
              <a:rPr lang="en-US" altLang="ro-RO" dirty="0" smtClean="0"/>
              <a:t> </a:t>
            </a:r>
          </a:p>
          <a:p>
            <a:pPr algn="ctr"/>
            <a:endParaRPr lang="en-US" dirty="0"/>
          </a:p>
        </p:txBody>
      </p:sp>
      <p:cxnSp>
        <p:nvCxnSpPr>
          <p:cNvPr id="19" name="Straight Arrow Connector 18"/>
          <p:cNvCxnSpPr/>
          <p:nvPr/>
        </p:nvCxnSpPr>
        <p:spPr>
          <a:xfrm>
            <a:off x="4486759" y="4572000"/>
            <a:ext cx="728421" cy="774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98618" y="1960813"/>
            <a:ext cx="4238786" cy="6027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ro-RO" smtClean="0">
                <a:solidFill>
                  <a:schemeClr val="tx1"/>
                </a:solidFill>
              </a:rPr>
              <a:t>Legea 10/1995 </a:t>
            </a:r>
          </a:p>
          <a:p>
            <a:pPr algn="ctr"/>
            <a:r>
              <a:rPr lang="en-US" altLang="ro-RO" smtClean="0">
                <a:solidFill>
                  <a:schemeClr val="tx1"/>
                </a:solidFill>
              </a:rPr>
              <a:t>republicata in 2015 </a:t>
            </a:r>
            <a:endParaRPr lang="en-US" altLang="ro-RO" dirty="0" smtClean="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1159555"/>
          </a:xfrm>
        </p:spPr>
        <p:txBody>
          <a:bodyPr/>
          <a:lstStyle/>
          <a:p>
            <a:pPr algn="ctr" eaLnBrk="1" hangingPunct="1"/>
            <a:r>
              <a:rPr lang="en-US" altLang="ro-RO" sz="2800" smtClean="0"/>
              <a:t>Situ</a:t>
            </a:r>
            <a:r>
              <a:rPr lang="ro-RO" altLang="ro-RO" sz="2800" smtClean="0"/>
              <a:t>ația actuala </a:t>
            </a:r>
            <a:r>
              <a:rPr lang="ro-RO" altLang="ro-RO" sz="2400" smtClean="0"/>
              <a:t/>
            </a:r>
            <a:br>
              <a:rPr lang="ro-RO" altLang="ro-RO" sz="2400" smtClean="0"/>
            </a:br>
            <a:endParaRPr lang="en-US" altLang="ro-RO" sz="2400" smtClean="0"/>
          </a:p>
        </p:txBody>
      </p:sp>
      <p:sp>
        <p:nvSpPr>
          <p:cNvPr id="4" name="Subtitle 3"/>
          <p:cNvSpPr>
            <a:spLocks noGrp="1"/>
          </p:cNvSpPr>
          <p:nvPr>
            <p:ph type="subTitle" idx="1"/>
          </p:nvPr>
        </p:nvSpPr>
        <p:spPr>
          <a:xfrm>
            <a:off x="604157" y="1126673"/>
            <a:ext cx="9192986" cy="4735286"/>
          </a:xfrm>
        </p:spPr>
        <p:txBody>
          <a:bodyPr>
            <a:normAutofit/>
          </a:bodyPr>
          <a:lstStyle/>
          <a:p>
            <a:pPr algn="l"/>
            <a:endParaRPr lang="en-US" sz="2400" b="1" smtClean="0"/>
          </a:p>
          <a:p>
            <a:pPr algn="l"/>
            <a:endParaRPr lang="en-US" sz="2400" b="1" smtClean="0"/>
          </a:p>
          <a:p>
            <a:pPr algn="l"/>
            <a:r>
              <a:rPr lang="ro-RO" sz="2400" b="1" smtClean="0"/>
              <a:t>în 2015 – s-au identificat doua abordări:</a:t>
            </a:r>
          </a:p>
          <a:p>
            <a:pPr marL="342900" indent="-342900" algn="l">
              <a:buAutoNum type="arabicPeriod"/>
            </a:pPr>
            <a:r>
              <a:rPr lang="ro-RO" sz="2400" b="1" smtClean="0"/>
              <a:t>amendarea si clarificarea actualului cadru legislativ;</a:t>
            </a:r>
          </a:p>
          <a:p>
            <a:pPr marL="342900" indent="-342900" algn="l">
              <a:buAutoNum type="arabicPeriod"/>
            </a:pPr>
            <a:r>
              <a:rPr lang="ro-RO" sz="2400" b="1" smtClean="0"/>
              <a:t>modificarea în întregime a cadrului legislativ;</a:t>
            </a:r>
            <a:endParaRPr lang="vi-VN" sz="2400" smtClean="0"/>
          </a:p>
          <a:p>
            <a:pPr algn="l"/>
            <a:r>
              <a:rPr lang="ro-RO" sz="1600" smtClean="0"/>
              <a:t>Propunem sa lucrăm la modificarea actualului cadru legislativ a.î. până cel târziu în iulie să avem propuneri de corectare a HG-urilor care completează LG10-95  </a:t>
            </a:r>
          </a:p>
          <a:p>
            <a:pPr algn="l">
              <a:buFont typeface="Arial" pitchFamily="34" charset="0"/>
              <a:buChar char="•"/>
            </a:pPr>
            <a:r>
              <a:rPr lang="ro-RO" sz="1600" smtClean="0"/>
              <a:t>credem ca este soluția cea mai practică, în situația actuală</a:t>
            </a:r>
            <a:r>
              <a:rPr lang="vi-VN" sz="1600" smtClean="0"/>
              <a:t>;</a:t>
            </a:r>
            <a:endParaRPr lang="ro-RO" sz="1600" smtClean="0"/>
          </a:p>
          <a:p>
            <a:pPr algn="l">
              <a:buFont typeface="Arial" pitchFamily="34" charset="0"/>
              <a:buChar char="•"/>
            </a:pPr>
            <a:r>
              <a:rPr lang="ro-RO" sz="1600" smtClean="0"/>
              <a:t>trebuie să facem cadrul legislativ sa lucreze în favoarea noastră;</a:t>
            </a:r>
          </a:p>
          <a:p>
            <a:pPr algn="l">
              <a:buFont typeface="Arial" pitchFamily="34" charset="0"/>
              <a:buChar char="•"/>
            </a:pPr>
            <a:r>
              <a:rPr lang="ro-RO" sz="1600" smtClean="0"/>
              <a:t>să fim proactivi și nu doar reactivi</a:t>
            </a:r>
            <a:r>
              <a:rPr lang="ro-RO" sz="1600" smtClean="0"/>
              <a:t>;</a:t>
            </a:r>
            <a:endParaRPr lang="ro-RO" sz="16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1159555"/>
          </a:xfrm>
        </p:spPr>
        <p:txBody>
          <a:bodyPr/>
          <a:lstStyle/>
          <a:p>
            <a:pPr algn="ctr" eaLnBrk="1" hangingPunct="1"/>
            <a:r>
              <a:rPr lang="ro-RO" altLang="ro-RO" sz="2800" smtClean="0"/>
              <a:t>Probleme identificate</a:t>
            </a:r>
            <a:r>
              <a:rPr lang="ro-RO" altLang="ro-RO" sz="2400" smtClean="0"/>
              <a:t/>
            </a:r>
            <a:br>
              <a:rPr lang="ro-RO" altLang="ro-RO" sz="2400" smtClean="0"/>
            </a:br>
            <a:endParaRPr lang="en-US" altLang="ro-RO" sz="2400" smtClean="0"/>
          </a:p>
        </p:txBody>
      </p:sp>
      <p:sp>
        <p:nvSpPr>
          <p:cNvPr id="4" name="Subtitle 3"/>
          <p:cNvSpPr>
            <a:spLocks noGrp="1"/>
          </p:cNvSpPr>
          <p:nvPr>
            <p:ph type="subTitle" idx="1"/>
          </p:nvPr>
        </p:nvSpPr>
        <p:spPr>
          <a:xfrm>
            <a:off x="604157" y="1126673"/>
            <a:ext cx="9192986" cy="4735286"/>
          </a:xfrm>
        </p:spPr>
        <p:txBody>
          <a:bodyPr>
            <a:normAutofit fontScale="77500" lnSpcReduction="20000"/>
          </a:bodyPr>
          <a:lstStyle/>
          <a:p>
            <a:pPr algn="l"/>
            <a:r>
              <a:rPr lang="ro-RO" sz="2600" b="1" smtClean="0"/>
              <a:t>în actualul cadru legislativ sunt mai multe lacune și prevederi confuze.</a:t>
            </a:r>
          </a:p>
          <a:p>
            <a:pPr marL="342900" indent="-342900" algn="l">
              <a:buAutoNum type="arabicPeriod"/>
            </a:pPr>
            <a:r>
              <a:rPr lang="ro-RO" sz="2600" b="1" smtClean="0"/>
              <a:t>identifică părțile implicate în realizarea/administrarea construcțiilor. sunt specificate niște obligații și răspunderi dar nu suficiente pentru a clarifica fără echivoc răspunderea și cine pe cine verifică;</a:t>
            </a:r>
          </a:p>
          <a:p>
            <a:pPr marL="342900" indent="-342900" algn="l">
              <a:buAutoNum type="arabicPeriod"/>
            </a:pPr>
            <a:r>
              <a:rPr lang="ro-RO" sz="2600" b="1" smtClean="0"/>
              <a:t>Sunt menționate 12 componente ale sistemului calității, dar nu este specificat exact tot modul de funcționare al sistemului. Sistemul calității în construcții trebuie să fie înteles și de persoane care nu sunt specialiști în construcții (investitori, juriști, administrație publică)</a:t>
            </a:r>
            <a:endParaRPr lang="vi-VN" sz="2600" smtClean="0"/>
          </a:p>
          <a:p>
            <a:pPr algn="l"/>
            <a:endParaRPr lang="en-US" sz="1500" smtClean="0">
              <a:solidFill>
                <a:schemeClr val="accent6">
                  <a:lumMod val="60000"/>
                  <a:lumOff val="40000"/>
                </a:schemeClr>
              </a:solidFill>
            </a:endParaRPr>
          </a:p>
          <a:p>
            <a:pPr algn="l"/>
            <a:endParaRPr lang="vi-VN" sz="1500" smtClean="0">
              <a:solidFill>
                <a:schemeClr val="accent6">
                  <a:lumMod val="60000"/>
                  <a:lumOff val="40000"/>
                </a:schemeClr>
              </a:solidFill>
            </a:endParaRPr>
          </a:p>
          <a:p>
            <a:pPr algn="l"/>
            <a:r>
              <a:rPr lang="ro-RO" altLang="ro-RO" sz="1600" smtClean="0"/>
              <a:t/>
            </a:r>
            <a:br>
              <a:rPr lang="ro-RO" altLang="ro-RO" sz="1600" smtClean="0"/>
            </a:br>
            <a:r>
              <a:rPr lang="ro-RO" altLang="ro-RO" sz="5600" smtClean="0">
                <a:solidFill>
                  <a:schemeClr val="accent1">
                    <a:lumMod val="75000"/>
                  </a:schemeClr>
                </a:solidFill>
              </a:rPr>
              <a:t> SIMPLU               COMPLEX </a:t>
            </a:r>
            <a:endParaRPr lang="ro-RO" sz="5600" smtClean="0"/>
          </a:p>
          <a:p>
            <a:pPr algn="l" eaLnBrk="1" hangingPunct="1">
              <a:buFontTx/>
              <a:buChar char="-"/>
            </a:pPr>
            <a:endParaRPr lang="ro-RO" altLang="ro-RO" smtClean="0">
              <a:solidFill>
                <a:srgbClr val="7F7F7F"/>
              </a:solidFill>
            </a:endParaRPr>
          </a:p>
        </p:txBody>
      </p:sp>
      <p:sp>
        <p:nvSpPr>
          <p:cNvPr id="5" name="Right Arrow 4"/>
          <p:cNvSpPr/>
          <p:nvPr/>
        </p:nvSpPr>
        <p:spPr>
          <a:xfrm>
            <a:off x="3162301" y="416424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1159555"/>
          </a:xfrm>
        </p:spPr>
        <p:txBody>
          <a:bodyPr/>
          <a:lstStyle/>
          <a:p>
            <a:pPr algn="ctr" eaLnBrk="1" hangingPunct="1"/>
            <a:r>
              <a:rPr lang="ro-RO" altLang="ro-RO" sz="2800" smtClean="0"/>
              <a:t>Principii de bază</a:t>
            </a:r>
            <a:r>
              <a:rPr lang="ro-RO" altLang="ro-RO" sz="2400" smtClean="0"/>
              <a:t/>
            </a:r>
            <a:br>
              <a:rPr lang="ro-RO" altLang="ro-RO" sz="2400" smtClean="0"/>
            </a:br>
            <a:endParaRPr lang="en-US" altLang="ro-RO" sz="2400" smtClean="0"/>
          </a:p>
        </p:txBody>
      </p:sp>
      <p:sp>
        <p:nvSpPr>
          <p:cNvPr id="4" name="Subtitle 3"/>
          <p:cNvSpPr>
            <a:spLocks noGrp="1"/>
          </p:cNvSpPr>
          <p:nvPr>
            <p:ph type="subTitle" idx="1"/>
          </p:nvPr>
        </p:nvSpPr>
        <p:spPr>
          <a:xfrm>
            <a:off x="604157" y="1126673"/>
            <a:ext cx="9192986" cy="4735286"/>
          </a:xfrm>
        </p:spPr>
        <p:txBody>
          <a:bodyPr>
            <a:normAutofit/>
          </a:bodyPr>
          <a:lstStyle/>
          <a:p>
            <a:pPr algn="l"/>
            <a:r>
              <a:rPr lang="ro-RO" sz="2400" b="1" smtClean="0"/>
              <a:t>Principiile de bază ale domeniului construcțiilor</a:t>
            </a:r>
          </a:p>
          <a:p>
            <a:pPr marL="342900" indent="-342900" algn="l">
              <a:buAutoNum type="arabicPeriod"/>
            </a:pPr>
            <a:r>
              <a:rPr lang="ro-RO" sz="2400" b="1" smtClean="0"/>
              <a:t>Principiul responsabilităților și al verificărilor; </a:t>
            </a:r>
            <a:r>
              <a:rPr lang="ro-RO" sz="1000" b="1" smtClean="0"/>
              <a:t>(fără responsabilități comune/multiple, cu posibilități de autocorelare, corectare – verificare. Fiecare din factorii implicati conf lg.10 să cunoască intervalul pe care își desfășoară activitatea și ce răspunderi are. cine pe cine verifică.</a:t>
            </a:r>
          </a:p>
          <a:p>
            <a:pPr marL="342900" indent="-342900" algn="l">
              <a:buFont typeface="Wingdings 3" panose="05040102010807070707" pitchFamily="18" charset="2"/>
              <a:buAutoNum type="arabicPeriod"/>
            </a:pPr>
            <a:r>
              <a:rPr lang="ro-RO" sz="2400" b="1" smtClean="0"/>
              <a:t>Principiul eficienței investiției; Eficiența să fie judecată pe toate etapele unei construcții – </a:t>
            </a:r>
            <a:r>
              <a:rPr lang="ro-RO" sz="2400" b="1" smtClean="0">
                <a:solidFill>
                  <a:srgbClr val="FF0000"/>
                </a:solidFill>
              </a:rPr>
              <a:t>Design+Build+Operate</a:t>
            </a:r>
            <a:r>
              <a:rPr lang="ro-RO" sz="2400" b="1" smtClean="0"/>
              <a:t> </a:t>
            </a:r>
            <a:r>
              <a:rPr lang="ro-RO" altLang="ro-RO" sz="1000" smtClean="0">
                <a:solidFill>
                  <a:srgbClr val="7F7F7F"/>
                </a:solidFill>
              </a:rPr>
              <a:t>va fi eliminat principiul pretului cel mai mic ce a adus atatea probleme</a:t>
            </a:r>
          </a:p>
          <a:p>
            <a:pPr marL="342900" indent="-342900" algn="l">
              <a:buAutoNum type="arabicPeriod"/>
            </a:pPr>
            <a:r>
              <a:rPr lang="ro-RO" sz="2400" b="1" smtClean="0"/>
              <a:t>Principiul eticii și al concurenței corecte; </a:t>
            </a:r>
            <a:r>
              <a:rPr lang="ro-RO" altLang="ro-RO" sz="1000" smtClean="0">
                <a:solidFill>
                  <a:srgbClr val="7F7F7F"/>
                </a:solidFill>
              </a:rPr>
              <a:t>Pedepsirea concurenței neloiale. Asociațiile trebuie să înceapă să aplice sancțiuni și să ceară sprijinul ISC pentru aceasta.</a:t>
            </a:r>
          </a:p>
          <a:p>
            <a:pPr marL="342900" indent="-342900" algn="l">
              <a:buAutoNum type="arabicPeriod"/>
            </a:pPr>
            <a:r>
              <a:rPr lang="ro-RO" sz="2400" b="1" smtClean="0"/>
              <a:t>Principiul simplificării și al coerenței procedurilor; </a:t>
            </a:r>
            <a:r>
              <a:rPr lang="ro-RO" altLang="ro-RO" sz="1000" smtClean="0">
                <a:solidFill>
                  <a:srgbClr val="7F7F7F"/>
                </a:solidFill>
              </a:rPr>
              <a:t>deși lg.10 specifică că aplicarea ei se face diferențiat în funcție de categoria de importanță a construcției în realitate nu are proceduri clare pentru asta. Propunem diminuarea/simplificarea procedurilor pentru constructiile din categoria D (clasa 4)  de importanță.</a:t>
            </a:r>
            <a:endParaRPr lang="vi-VN" altLang="ro-RO" sz="1000" smtClean="0">
              <a:solidFill>
                <a:srgbClr val="7F7F7F"/>
              </a:solidFill>
            </a:endParaRPr>
          </a:p>
          <a:p>
            <a:pPr algn="l" eaLnBrk="1" hangingPunct="1"/>
            <a:r>
              <a:rPr lang="ro-RO" altLang="ro-RO" smtClean="0">
                <a:solidFill>
                  <a:srgbClr val="7F7F7F"/>
                </a:solidFill>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hema.responsabilitati.png"/>
          <p:cNvPicPr>
            <a:picLocks noGrp="1" noChangeAspect="1"/>
          </p:cNvPicPr>
          <p:nvPr>
            <p:ph idx="1"/>
          </p:nvPr>
        </p:nvPicPr>
        <p:blipFill>
          <a:blip r:embed="rId2" cstate="print"/>
          <a:stretch>
            <a:fillRect/>
          </a:stretch>
        </p:blipFill>
        <p:spPr>
          <a:xfrm>
            <a:off x="202020" y="0"/>
            <a:ext cx="10302948" cy="68580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mponentele.sistemului.calitatii.png"/>
          <p:cNvPicPr>
            <a:picLocks noGrp="1" noChangeAspect="1"/>
          </p:cNvPicPr>
          <p:nvPr>
            <p:ph idx="1"/>
          </p:nvPr>
        </p:nvPicPr>
        <p:blipFill>
          <a:blip r:embed="rId2" cstate="print"/>
          <a:stretch>
            <a:fillRect/>
          </a:stretch>
        </p:blipFill>
        <p:spPr>
          <a:xfrm>
            <a:off x="0" y="0"/>
            <a:ext cx="12192000" cy="6858000"/>
          </a:xfrm>
          <a:ln w="19050">
            <a:solidFill>
              <a:schemeClr val="tx1"/>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1159555"/>
          </a:xfrm>
        </p:spPr>
        <p:txBody>
          <a:bodyPr/>
          <a:lstStyle/>
          <a:p>
            <a:pPr algn="ctr" eaLnBrk="1" hangingPunct="1"/>
            <a:r>
              <a:rPr lang="ro-RO" altLang="ro-RO" sz="2800" smtClean="0"/>
              <a:t>Toți de </a:t>
            </a:r>
            <a:r>
              <a:rPr lang="ro-RO" altLang="ro-RO" sz="2800" smtClean="0"/>
              <a:t>acord</a:t>
            </a:r>
            <a:r>
              <a:rPr lang="ro-RO" altLang="ro-RO" sz="2800" smtClean="0"/>
              <a:t>!</a:t>
            </a:r>
            <a:r>
              <a:rPr lang="ro-RO" altLang="ro-RO" sz="2400" smtClean="0"/>
              <a:t/>
            </a:r>
            <a:br>
              <a:rPr lang="ro-RO" altLang="ro-RO" sz="2400" smtClean="0"/>
            </a:br>
            <a:endParaRPr lang="en-US" altLang="ro-RO" sz="2400" smtClean="0"/>
          </a:p>
        </p:txBody>
      </p:sp>
      <p:sp>
        <p:nvSpPr>
          <p:cNvPr id="4" name="Subtitle 3"/>
          <p:cNvSpPr>
            <a:spLocks noGrp="1"/>
          </p:cNvSpPr>
          <p:nvPr>
            <p:ph type="subTitle" idx="1"/>
          </p:nvPr>
        </p:nvSpPr>
        <p:spPr>
          <a:xfrm>
            <a:off x="604157" y="1126673"/>
            <a:ext cx="9192986" cy="4735286"/>
          </a:xfrm>
        </p:spPr>
        <p:txBody>
          <a:bodyPr>
            <a:normAutofit/>
          </a:bodyPr>
          <a:lstStyle/>
          <a:p>
            <a:pPr algn="l"/>
            <a:endParaRPr lang="ro-RO" sz="2400" b="1" smtClean="0"/>
          </a:p>
          <a:p>
            <a:pPr algn="l"/>
            <a:endParaRPr lang="ro-RO" sz="2400" b="1" smtClean="0"/>
          </a:p>
          <a:p>
            <a:pPr algn="l"/>
            <a:endParaRPr lang="ro-RO" sz="2400" b="1" smtClean="0"/>
          </a:p>
          <a:p>
            <a:pPr algn="ctr"/>
            <a:r>
              <a:rPr lang="ro-RO" sz="2400" b="1" smtClean="0"/>
              <a:t>Mulțumesc</a:t>
            </a:r>
            <a:r>
              <a:rPr lang="ro-RO" sz="2400" b="1" smtClean="0"/>
              <a:t>!</a:t>
            </a:r>
            <a:endParaRPr lang="en-US" sz="2400" b="1"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1308</TotalTime>
  <Words>567</Words>
  <Application>Microsoft Office PowerPoint</Application>
  <PresentationFormat>Custom</PresentationFormat>
  <Paragraphs>65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Propuneri pentru modernizarea cadrului legislativ în construcții</vt:lpstr>
      <vt:lpstr>Protocol de colaborare al asociațiilor profesionale  și patronale din domeniul construcțiilor</vt:lpstr>
      <vt:lpstr>Slide 3</vt:lpstr>
      <vt:lpstr>Situația actuala  </vt:lpstr>
      <vt:lpstr>Probleme identificate </vt:lpstr>
      <vt:lpstr>Principii de bază </vt:lpstr>
      <vt:lpstr>Slide 7</vt:lpstr>
      <vt:lpstr>Slide 8</vt:lpstr>
      <vt:lpstr>Toți de acord!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Sedința Consiliului de Conducere Extins AICPS</dc:title>
  <dc:creator>Mihai</dc:creator>
  <cp:lastModifiedBy>Cristian</cp:lastModifiedBy>
  <cp:revision>79</cp:revision>
  <dcterms:created xsi:type="dcterms:W3CDTF">2015-11-12T10:43:41Z</dcterms:created>
  <dcterms:modified xsi:type="dcterms:W3CDTF">2016-03-29T11:49:00Z</dcterms:modified>
</cp:coreProperties>
</file>