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33"/>
  </p:notesMasterIdLst>
  <p:handoutMasterIdLst>
    <p:handoutMasterId r:id="rId34"/>
  </p:handoutMasterIdLst>
  <p:sldIdLst>
    <p:sldId id="256" r:id="rId2"/>
    <p:sldId id="277" r:id="rId3"/>
    <p:sldId id="283" r:id="rId4"/>
    <p:sldId id="257" r:id="rId5"/>
    <p:sldId id="286" r:id="rId6"/>
    <p:sldId id="298" r:id="rId7"/>
    <p:sldId id="263" r:id="rId8"/>
    <p:sldId id="271" r:id="rId9"/>
    <p:sldId id="273" r:id="rId10"/>
    <p:sldId id="272" r:id="rId11"/>
    <p:sldId id="275" r:id="rId12"/>
    <p:sldId id="274" r:id="rId13"/>
    <p:sldId id="276" r:id="rId14"/>
    <p:sldId id="279" r:id="rId15"/>
    <p:sldId id="280" r:id="rId16"/>
    <p:sldId id="285" r:id="rId17"/>
    <p:sldId id="296" r:id="rId18"/>
    <p:sldId id="290" r:id="rId19"/>
    <p:sldId id="281" r:id="rId20"/>
    <p:sldId id="282" r:id="rId21"/>
    <p:sldId id="266" r:id="rId22"/>
    <p:sldId id="293" r:id="rId23"/>
    <p:sldId id="291" r:id="rId24"/>
    <p:sldId id="292" r:id="rId25"/>
    <p:sldId id="294" r:id="rId26"/>
    <p:sldId id="297" r:id="rId27"/>
    <p:sldId id="284" r:id="rId28"/>
    <p:sldId id="287" r:id="rId29"/>
    <p:sldId id="288" r:id="rId30"/>
    <p:sldId id="289" r:id="rId31"/>
    <p:sldId id="299" r:id="rId32"/>
  </p:sldIdLst>
  <p:sldSz cx="12192000" cy="6858000"/>
  <p:notesSz cx="6735763" cy="9866313"/>
  <p:defaultTextStyle>
    <a:defPPr>
      <a:defRPr lang="en-US"/>
    </a:defPPr>
    <a:lvl1pPr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ristian" initials="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78" autoAdjust="0"/>
    <p:restoredTop sz="94660" autoAdjust="0"/>
  </p:normalViewPr>
  <p:slideViewPr>
    <p:cSldViewPr snapToGrid="0">
      <p:cViewPr varScale="1">
        <p:scale>
          <a:sx n="116" d="100"/>
          <a:sy n="116" d="100"/>
        </p:scale>
        <p:origin x="762" y="108"/>
      </p:cViewPr>
      <p:guideLst>
        <p:guide orient="horz" pos="2160"/>
        <p:guide pos="3840"/>
      </p:guideLst>
    </p:cSldViewPr>
  </p:slideViewPr>
  <p:outlineViewPr>
    <p:cViewPr>
      <p:scale>
        <a:sx n="33" d="100"/>
        <a:sy n="33" d="100"/>
      </p:scale>
      <p:origin x="0" y="164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A059DA-463C-4CA9-8EB7-81031A0C6AE5}" type="doc">
      <dgm:prSet loTypeId="urn:microsoft.com/office/officeart/2005/8/layout/cycle2" loCatId="cycle" qsTypeId="urn:microsoft.com/office/officeart/2005/8/quickstyle/3d3" qsCatId="3D" csTypeId="urn:microsoft.com/office/officeart/2005/8/colors/accent3_2" csCatId="accent3" phldr="1"/>
      <dgm:spPr/>
      <dgm:t>
        <a:bodyPr/>
        <a:lstStyle/>
        <a:p>
          <a:endParaRPr lang="en-US"/>
        </a:p>
      </dgm:t>
    </dgm:pt>
    <dgm:pt modelId="{05DDEFBC-B4FF-4C54-A686-DCB621EB7AAC}">
      <dgm:prSet phldrT="[Text]"/>
      <dgm:spPr/>
      <dgm:t>
        <a:bodyPr/>
        <a:lstStyle/>
        <a:p>
          <a:r>
            <a:rPr lang="ro-RO" dirty="0" smtClean="0"/>
            <a:t>AICPS</a:t>
          </a:r>
          <a:endParaRPr lang="en-US" dirty="0"/>
        </a:p>
      </dgm:t>
    </dgm:pt>
    <dgm:pt modelId="{94336AB5-0F70-4E30-9175-3FCC9F2117A6}" type="parTrans" cxnId="{06DE1EB4-7D5A-4FFD-AEA8-60BF18CA1539}">
      <dgm:prSet/>
      <dgm:spPr/>
      <dgm:t>
        <a:bodyPr/>
        <a:lstStyle/>
        <a:p>
          <a:endParaRPr lang="en-US"/>
        </a:p>
      </dgm:t>
    </dgm:pt>
    <dgm:pt modelId="{98FEEEAA-4F4D-4D17-91B4-5A49C861744E}" type="sibTrans" cxnId="{06DE1EB4-7D5A-4FFD-AEA8-60BF18CA1539}">
      <dgm:prSet/>
      <dgm:spPr/>
      <dgm:t>
        <a:bodyPr/>
        <a:lstStyle/>
        <a:p>
          <a:endParaRPr lang="en-US"/>
        </a:p>
      </dgm:t>
    </dgm:pt>
    <dgm:pt modelId="{18018C36-8489-450C-9EB6-78844557144E}">
      <dgm:prSet phldrT="[Text]"/>
      <dgm:spPr/>
      <dgm:t>
        <a:bodyPr/>
        <a:lstStyle/>
        <a:p>
          <a:r>
            <a:rPr lang="ro-RO" dirty="0" smtClean="0"/>
            <a:t>OAR</a:t>
          </a:r>
          <a:endParaRPr lang="en-US" dirty="0"/>
        </a:p>
      </dgm:t>
    </dgm:pt>
    <dgm:pt modelId="{B8D8F8B9-3DFF-4313-A304-E25188AC397D}" type="parTrans" cxnId="{8BB2AE38-D79F-4B64-9B5D-FB3BBB73BB73}">
      <dgm:prSet/>
      <dgm:spPr/>
      <dgm:t>
        <a:bodyPr/>
        <a:lstStyle/>
        <a:p>
          <a:endParaRPr lang="en-US"/>
        </a:p>
      </dgm:t>
    </dgm:pt>
    <dgm:pt modelId="{24F694F5-393F-45CC-AA47-B5871AB715C1}" type="sibTrans" cxnId="{8BB2AE38-D79F-4B64-9B5D-FB3BBB73BB73}">
      <dgm:prSet/>
      <dgm:spPr/>
      <dgm:t>
        <a:bodyPr/>
        <a:lstStyle/>
        <a:p>
          <a:endParaRPr lang="en-US"/>
        </a:p>
      </dgm:t>
    </dgm:pt>
    <dgm:pt modelId="{9615AFD9-CB29-4027-BDCD-9C3D050BAF65}">
      <dgm:prSet phldrT="[Text]"/>
      <dgm:spPr/>
      <dgm:t>
        <a:bodyPr/>
        <a:lstStyle/>
        <a:p>
          <a:r>
            <a:rPr lang="ro-RO" dirty="0" smtClean="0"/>
            <a:t>AIIR </a:t>
          </a:r>
        </a:p>
        <a:p>
          <a:r>
            <a:rPr lang="ro-RO" dirty="0" smtClean="0"/>
            <a:t>ARIC</a:t>
          </a:r>
          <a:endParaRPr lang="en-US" dirty="0"/>
        </a:p>
      </dgm:t>
    </dgm:pt>
    <dgm:pt modelId="{8380F1D7-6FB5-4B1A-8AB1-AB9971A84A56}" type="parTrans" cxnId="{403A254C-2DDD-45C7-BD2B-AC0B948B0412}">
      <dgm:prSet/>
      <dgm:spPr/>
      <dgm:t>
        <a:bodyPr/>
        <a:lstStyle/>
        <a:p>
          <a:endParaRPr lang="en-US"/>
        </a:p>
      </dgm:t>
    </dgm:pt>
    <dgm:pt modelId="{2C4C6327-3E3C-4EC8-8424-CEFEFCD301B0}" type="sibTrans" cxnId="{403A254C-2DDD-45C7-BD2B-AC0B948B0412}">
      <dgm:prSet/>
      <dgm:spPr/>
      <dgm:t>
        <a:bodyPr/>
        <a:lstStyle/>
        <a:p>
          <a:endParaRPr lang="en-US"/>
        </a:p>
      </dgm:t>
    </dgm:pt>
    <dgm:pt modelId="{B6250E03-8AF2-4038-A2D3-8F51B55ACB0A}">
      <dgm:prSet phldrT="[Text]"/>
      <dgm:spPr/>
      <dgm:t>
        <a:bodyPr/>
        <a:lstStyle/>
        <a:p>
          <a:r>
            <a:rPr lang="ro-RO" dirty="0" smtClean="0"/>
            <a:t>CIROM</a:t>
          </a:r>
          <a:endParaRPr lang="en-US" dirty="0" smtClean="0"/>
        </a:p>
        <a:p>
          <a:r>
            <a:rPr lang="en-US" dirty="0" smtClean="0"/>
            <a:t>ANEVAR</a:t>
          </a:r>
          <a:endParaRPr lang="ro-RO" dirty="0" smtClean="0"/>
        </a:p>
      </dgm:t>
    </dgm:pt>
    <dgm:pt modelId="{9F74D304-8CE6-42E1-9153-AC13B5DAF5E5}" type="parTrans" cxnId="{761FB0B8-7B15-4D0D-A3F9-276A3B2A61ED}">
      <dgm:prSet/>
      <dgm:spPr/>
      <dgm:t>
        <a:bodyPr/>
        <a:lstStyle/>
        <a:p>
          <a:endParaRPr lang="en-US"/>
        </a:p>
      </dgm:t>
    </dgm:pt>
    <dgm:pt modelId="{BB79803B-4725-488E-ACDD-88A378AE5503}" type="sibTrans" cxnId="{761FB0B8-7B15-4D0D-A3F9-276A3B2A61ED}">
      <dgm:prSet/>
      <dgm:spPr/>
      <dgm:t>
        <a:bodyPr/>
        <a:lstStyle/>
        <a:p>
          <a:endParaRPr lang="en-US"/>
        </a:p>
      </dgm:t>
    </dgm:pt>
    <dgm:pt modelId="{686699E5-1FC7-436D-BD74-D9107D0872BB}">
      <dgm:prSet phldrT="[Text]"/>
      <dgm:spPr/>
      <dgm:t>
        <a:bodyPr/>
        <a:lstStyle/>
        <a:p>
          <a:r>
            <a:rPr lang="ro-RO" dirty="0" smtClean="0"/>
            <a:t>FPSC</a:t>
          </a:r>
        </a:p>
      </dgm:t>
    </dgm:pt>
    <dgm:pt modelId="{60EA6D5C-FC48-443E-95D9-C5EB7562FC85}" type="parTrans" cxnId="{2655F33D-984C-43DA-8D4C-3AB2A3EAD780}">
      <dgm:prSet/>
      <dgm:spPr/>
      <dgm:t>
        <a:bodyPr/>
        <a:lstStyle/>
        <a:p>
          <a:endParaRPr lang="en-US"/>
        </a:p>
      </dgm:t>
    </dgm:pt>
    <dgm:pt modelId="{D3B329DD-4E40-4BC7-911F-D133BCB1079C}" type="sibTrans" cxnId="{2655F33D-984C-43DA-8D4C-3AB2A3EAD780}">
      <dgm:prSet/>
      <dgm:spPr/>
      <dgm:t>
        <a:bodyPr/>
        <a:lstStyle/>
        <a:p>
          <a:endParaRPr lang="en-US"/>
        </a:p>
      </dgm:t>
    </dgm:pt>
    <dgm:pt modelId="{964C1311-A607-4DBD-933B-928C285DB08B}">
      <dgm:prSet/>
      <dgm:spPr/>
      <dgm:t>
        <a:bodyPr/>
        <a:lstStyle/>
        <a:p>
          <a:r>
            <a:rPr lang="ro-RO" dirty="0" smtClean="0"/>
            <a:t>ARACO</a:t>
          </a:r>
          <a:endParaRPr lang="en-US" dirty="0"/>
        </a:p>
      </dgm:t>
    </dgm:pt>
    <dgm:pt modelId="{3CD24C33-6FC9-477D-A42B-39F07B047325}" type="parTrans" cxnId="{C24CAB25-353D-48E5-974B-8234EBB33A59}">
      <dgm:prSet/>
      <dgm:spPr/>
      <dgm:t>
        <a:bodyPr/>
        <a:lstStyle/>
        <a:p>
          <a:endParaRPr lang="en-US"/>
        </a:p>
      </dgm:t>
    </dgm:pt>
    <dgm:pt modelId="{05B2E341-B6AD-4866-9539-AAEDF02C19E0}" type="sibTrans" cxnId="{C24CAB25-353D-48E5-974B-8234EBB33A59}">
      <dgm:prSet/>
      <dgm:spPr/>
      <dgm:t>
        <a:bodyPr/>
        <a:lstStyle/>
        <a:p>
          <a:endParaRPr lang="en-US"/>
        </a:p>
      </dgm:t>
    </dgm:pt>
    <dgm:pt modelId="{B2D637C8-2B41-40DB-AF15-2C0000555D22}">
      <dgm:prSet/>
      <dgm:spPr/>
      <dgm:t>
        <a:bodyPr/>
        <a:lstStyle/>
        <a:p>
          <a:r>
            <a:rPr lang="ro-RO" dirty="0" smtClean="0"/>
            <a:t>PATRO</a:t>
          </a:r>
        </a:p>
        <a:p>
          <a:r>
            <a:rPr lang="ro-RO" dirty="0" smtClean="0"/>
            <a:t>MAT</a:t>
          </a:r>
          <a:endParaRPr lang="en-US" dirty="0"/>
        </a:p>
      </dgm:t>
    </dgm:pt>
    <dgm:pt modelId="{AA06EAD6-E62E-4E53-A689-790249376015}" type="parTrans" cxnId="{0F6D0D5E-2B54-4967-BD96-26C8111CC9BD}">
      <dgm:prSet/>
      <dgm:spPr/>
      <dgm:t>
        <a:bodyPr/>
        <a:lstStyle/>
        <a:p>
          <a:endParaRPr lang="en-US"/>
        </a:p>
      </dgm:t>
    </dgm:pt>
    <dgm:pt modelId="{E30ADE78-DD28-4620-8B87-F73C0DE78410}" type="sibTrans" cxnId="{0F6D0D5E-2B54-4967-BD96-26C8111CC9BD}">
      <dgm:prSet/>
      <dgm:spPr/>
      <dgm:t>
        <a:bodyPr/>
        <a:lstStyle/>
        <a:p>
          <a:endParaRPr lang="en-US"/>
        </a:p>
      </dgm:t>
    </dgm:pt>
    <dgm:pt modelId="{A1052BAC-1E36-4BC4-8362-E82ECA5F256A}" type="pres">
      <dgm:prSet presAssocID="{1EA059DA-463C-4CA9-8EB7-81031A0C6AE5}" presName="cycle" presStyleCnt="0">
        <dgm:presLayoutVars>
          <dgm:dir/>
          <dgm:resizeHandles val="exact"/>
        </dgm:presLayoutVars>
      </dgm:prSet>
      <dgm:spPr/>
      <dgm:t>
        <a:bodyPr/>
        <a:lstStyle/>
        <a:p>
          <a:endParaRPr lang="en-US"/>
        </a:p>
      </dgm:t>
    </dgm:pt>
    <dgm:pt modelId="{89FDC8EE-0DE0-478A-9BBC-8A979D5E446B}" type="pres">
      <dgm:prSet presAssocID="{05DDEFBC-B4FF-4C54-A686-DCB621EB7AAC}" presName="node" presStyleLbl="node1" presStyleIdx="0" presStyleCnt="7">
        <dgm:presLayoutVars>
          <dgm:bulletEnabled val="1"/>
        </dgm:presLayoutVars>
      </dgm:prSet>
      <dgm:spPr/>
      <dgm:t>
        <a:bodyPr/>
        <a:lstStyle/>
        <a:p>
          <a:endParaRPr lang="en-US"/>
        </a:p>
      </dgm:t>
    </dgm:pt>
    <dgm:pt modelId="{954C3592-219D-48DE-85DE-94C570630542}" type="pres">
      <dgm:prSet presAssocID="{98FEEEAA-4F4D-4D17-91B4-5A49C861744E}" presName="sibTrans" presStyleLbl="sibTrans2D1" presStyleIdx="0" presStyleCnt="7"/>
      <dgm:spPr/>
      <dgm:t>
        <a:bodyPr/>
        <a:lstStyle/>
        <a:p>
          <a:endParaRPr lang="en-US"/>
        </a:p>
      </dgm:t>
    </dgm:pt>
    <dgm:pt modelId="{93B104E1-998D-48B2-BEA0-128A571446E8}" type="pres">
      <dgm:prSet presAssocID="{98FEEEAA-4F4D-4D17-91B4-5A49C861744E}" presName="connectorText" presStyleLbl="sibTrans2D1" presStyleIdx="0" presStyleCnt="7"/>
      <dgm:spPr/>
      <dgm:t>
        <a:bodyPr/>
        <a:lstStyle/>
        <a:p>
          <a:endParaRPr lang="en-US"/>
        </a:p>
      </dgm:t>
    </dgm:pt>
    <dgm:pt modelId="{BA7659FF-5CB9-4BF8-8B4B-92AAF501A3CA}" type="pres">
      <dgm:prSet presAssocID="{18018C36-8489-450C-9EB6-78844557144E}" presName="node" presStyleLbl="node1" presStyleIdx="1" presStyleCnt="7">
        <dgm:presLayoutVars>
          <dgm:bulletEnabled val="1"/>
        </dgm:presLayoutVars>
      </dgm:prSet>
      <dgm:spPr/>
      <dgm:t>
        <a:bodyPr/>
        <a:lstStyle/>
        <a:p>
          <a:endParaRPr lang="en-US"/>
        </a:p>
      </dgm:t>
    </dgm:pt>
    <dgm:pt modelId="{8A53F22C-E9C2-4ABF-A078-E3674E0CE35E}" type="pres">
      <dgm:prSet presAssocID="{24F694F5-393F-45CC-AA47-B5871AB715C1}" presName="sibTrans" presStyleLbl="sibTrans2D1" presStyleIdx="1" presStyleCnt="7"/>
      <dgm:spPr/>
      <dgm:t>
        <a:bodyPr/>
        <a:lstStyle/>
        <a:p>
          <a:endParaRPr lang="en-US"/>
        </a:p>
      </dgm:t>
    </dgm:pt>
    <dgm:pt modelId="{961286E7-B64F-434F-AF36-00982CEC3C2A}" type="pres">
      <dgm:prSet presAssocID="{24F694F5-393F-45CC-AA47-B5871AB715C1}" presName="connectorText" presStyleLbl="sibTrans2D1" presStyleIdx="1" presStyleCnt="7"/>
      <dgm:spPr/>
      <dgm:t>
        <a:bodyPr/>
        <a:lstStyle/>
        <a:p>
          <a:endParaRPr lang="en-US"/>
        </a:p>
      </dgm:t>
    </dgm:pt>
    <dgm:pt modelId="{650F382D-0B09-4D5B-BBB1-00CAD9652052}" type="pres">
      <dgm:prSet presAssocID="{9615AFD9-CB29-4027-BDCD-9C3D050BAF65}" presName="node" presStyleLbl="node1" presStyleIdx="2" presStyleCnt="7">
        <dgm:presLayoutVars>
          <dgm:bulletEnabled val="1"/>
        </dgm:presLayoutVars>
      </dgm:prSet>
      <dgm:spPr/>
      <dgm:t>
        <a:bodyPr/>
        <a:lstStyle/>
        <a:p>
          <a:endParaRPr lang="en-US"/>
        </a:p>
      </dgm:t>
    </dgm:pt>
    <dgm:pt modelId="{C9AADC99-F17A-48BB-8045-1B56818EF6B8}" type="pres">
      <dgm:prSet presAssocID="{2C4C6327-3E3C-4EC8-8424-CEFEFCD301B0}" presName="sibTrans" presStyleLbl="sibTrans2D1" presStyleIdx="2" presStyleCnt="7"/>
      <dgm:spPr/>
      <dgm:t>
        <a:bodyPr/>
        <a:lstStyle/>
        <a:p>
          <a:endParaRPr lang="en-US"/>
        </a:p>
      </dgm:t>
    </dgm:pt>
    <dgm:pt modelId="{D53717DE-A278-4E81-BCAF-1CFDAF240FF2}" type="pres">
      <dgm:prSet presAssocID="{2C4C6327-3E3C-4EC8-8424-CEFEFCD301B0}" presName="connectorText" presStyleLbl="sibTrans2D1" presStyleIdx="2" presStyleCnt="7"/>
      <dgm:spPr/>
      <dgm:t>
        <a:bodyPr/>
        <a:lstStyle/>
        <a:p>
          <a:endParaRPr lang="en-US"/>
        </a:p>
      </dgm:t>
    </dgm:pt>
    <dgm:pt modelId="{9ACC7B76-C7E7-4A4A-9A09-425308E11FA1}" type="pres">
      <dgm:prSet presAssocID="{B6250E03-8AF2-4038-A2D3-8F51B55ACB0A}" presName="node" presStyleLbl="node1" presStyleIdx="3" presStyleCnt="7">
        <dgm:presLayoutVars>
          <dgm:bulletEnabled val="1"/>
        </dgm:presLayoutVars>
      </dgm:prSet>
      <dgm:spPr/>
      <dgm:t>
        <a:bodyPr/>
        <a:lstStyle/>
        <a:p>
          <a:endParaRPr lang="en-US"/>
        </a:p>
      </dgm:t>
    </dgm:pt>
    <dgm:pt modelId="{D50AE7D8-551E-4DBC-B9F9-0348B70C4D4A}" type="pres">
      <dgm:prSet presAssocID="{BB79803B-4725-488E-ACDD-88A378AE5503}" presName="sibTrans" presStyleLbl="sibTrans2D1" presStyleIdx="3" presStyleCnt="7"/>
      <dgm:spPr/>
      <dgm:t>
        <a:bodyPr/>
        <a:lstStyle/>
        <a:p>
          <a:endParaRPr lang="en-US"/>
        </a:p>
      </dgm:t>
    </dgm:pt>
    <dgm:pt modelId="{9F298715-870A-40AF-8CF5-F2E9045DA623}" type="pres">
      <dgm:prSet presAssocID="{BB79803B-4725-488E-ACDD-88A378AE5503}" presName="connectorText" presStyleLbl="sibTrans2D1" presStyleIdx="3" presStyleCnt="7"/>
      <dgm:spPr/>
      <dgm:t>
        <a:bodyPr/>
        <a:lstStyle/>
        <a:p>
          <a:endParaRPr lang="en-US"/>
        </a:p>
      </dgm:t>
    </dgm:pt>
    <dgm:pt modelId="{1A2777E1-CA1C-4EF9-A965-5A5158CDD6FF}" type="pres">
      <dgm:prSet presAssocID="{B2D637C8-2B41-40DB-AF15-2C0000555D22}" presName="node" presStyleLbl="node1" presStyleIdx="4" presStyleCnt="7">
        <dgm:presLayoutVars>
          <dgm:bulletEnabled val="1"/>
        </dgm:presLayoutVars>
      </dgm:prSet>
      <dgm:spPr/>
      <dgm:t>
        <a:bodyPr/>
        <a:lstStyle/>
        <a:p>
          <a:endParaRPr lang="en-US"/>
        </a:p>
      </dgm:t>
    </dgm:pt>
    <dgm:pt modelId="{B9A0CA6F-89DF-4F27-AA38-D1975667A9A9}" type="pres">
      <dgm:prSet presAssocID="{E30ADE78-DD28-4620-8B87-F73C0DE78410}" presName="sibTrans" presStyleLbl="sibTrans2D1" presStyleIdx="4" presStyleCnt="7"/>
      <dgm:spPr/>
      <dgm:t>
        <a:bodyPr/>
        <a:lstStyle/>
        <a:p>
          <a:endParaRPr lang="en-US"/>
        </a:p>
      </dgm:t>
    </dgm:pt>
    <dgm:pt modelId="{1A12AB08-34FE-4C98-B6FD-27BA79620D97}" type="pres">
      <dgm:prSet presAssocID="{E30ADE78-DD28-4620-8B87-F73C0DE78410}" presName="connectorText" presStyleLbl="sibTrans2D1" presStyleIdx="4" presStyleCnt="7"/>
      <dgm:spPr/>
      <dgm:t>
        <a:bodyPr/>
        <a:lstStyle/>
        <a:p>
          <a:endParaRPr lang="en-US"/>
        </a:p>
      </dgm:t>
    </dgm:pt>
    <dgm:pt modelId="{CB97800A-E978-4034-8130-17AE85F6DF40}" type="pres">
      <dgm:prSet presAssocID="{964C1311-A607-4DBD-933B-928C285DB08B}" presName="node" presStyleLbl="node1" presStyleIdx="5" presStyleCnt="7">
        <dgm:presLayoutVars>
          <dgm:bulletEnabled val="1"/>
        </dgm:presLayoutVars>
      </dgm:prSet>
      <dgm:spPr/>
      <dgm:t>
        <a:bodyPr/>
        <a:lstStyle/>
        <a:p>
          <a:endParaRPr lang="en-US"/>
        </a:p>
      </dgm:t>
    </dgm:pt>
    <dgm:pt modelId="{D0ECF2DA-5DD9-4ABB-9402-88AC109E9CA3}" type="pres">
      <dgm:prSet presAssocID="{05B2E341-B6AD-4866-9539-AAEDF02C19E0}" presName="sibTrans" presStyleLbl="sibTrans2D1" presStyleIdx="5" presStyleCnt="7"/>
      <dgm:spPr/>
      <dgm:t>
        <a:bodyPr/>
        <a:lstStyle/>
        <a:p>
          <a:endParaRPr lang="en-US"/>
        </a:p>
      </dgm:t>
    </dgm:pt>
    <dgm:pt modelId="{EDB6167B-6A70-4900-8C93-FF56175B6D67}" type="pres">
      <dgm:prSet presAssocID="{05B2E341-B6AD-4866-9539-AAEDF02C19E0}" presName="connectorText" presStyleLbl="sibTrans2D1" presStyleIdx="5" presStyleCnt="7"/>
      <dgm:spPr/>
      <dgm:t>
        <a:bodyPr/>
        <a:lstStyle/>
        <a:p>
          <a:endParaRPr lang="en-US"/>
        </a:p>
      </dgm:t>
    </dgm:pt>
    <dgm:pt modelId="{9BB0A1C8-C2B7-48C3-A893-A73BC31AFBB9}" type="pres">
      <dgm:prSet presAssocID="{686699E5-1FC7-436D-BD74-D9107D0872BB}" presName="node" presStyleLbl="node1" presStyleIdx="6" presStyleCnt="7">
        <dgm:presLayoutVars>
          <dgm:bulletEnabled val="1"/>
        </dgm:presLayoutVars>
      </dgm:prSet>
      <dgm:spPr/>
      <dgm:t>
        <a:bodyPr/>
        <a:lstStyle/>
        <a:p>
          <a:endParaRPr lang="en-US"/>
        </a:p>
      </dgm:t>
    </dgm:pt>
    <dgm:pt modelId="{DAF18788-B9A3-4500-BEA3-E5807AFA084A}" type="pres">
      <dgm:prSet presAssocID="{D3B329DD-4E40-4BC7-911F-D133BCB1079C}" presName="sibTrans" presStyleLbl="sibTrans2D1" presStyleIdx="6" presStyleCnt="7"/>
      <dgm:spPr/>
      <dgm:t>
        <a:bodyPr/>
        <a:lstStyle/>
        <a:p>
          <a:endParaRPr lang="en-US"/>
        </a:p>
      </dgm:t>
    </dgm:pt>
    <dgm:pt modelId="{0A3AF39A-433D-44F2-8A0B-3C83CCE295AF}" type="pres">
      <dgm:prSet presAssocID="{D3B329DD-4E40-4BC7-911F-D133BCB1079C}" presName="connectorText" presStyleLbl="sibTrans2D1" presStyleIdx="6" presStyleCnt="7"/>
      <dgm:spPr/>
      <dgm:t>
        <a:bodyPr/>
        <a:lstStyle/>
        <a:p>
          <a:endParaRPr lang="en-US"/>
        </a:p>
      </dgm:t>
    </dgm:pt>
  </dgm:ptLst>
  <dgm:cxnLst>
    <dgm:cxn modelId="{0F6D0D5E-2B54-4967-BD96-26C8111CC9BD}" srcId="{1EA059DA-463C-4CA9-8EB7-81031A0C6AE5}" destId="{B2D637C8-2B41-40DB-AF15-2C0000555D22}" srcOrd="4" destOrd="0" parTransId="{AA06EAD6-E62E-4E53-A689-790249376015}" sibTransId="{E30ADE78-DD28-4620-8B87-F73C0DE78410}"/>
    <dgm:cxn modelId="{403A254C-2DDD-45C7-BD2B-AC0B948B0412}" srcId="{1EA059DA-463C-4CA9-8EB7-81031A0C6AE5}" destId="{9615AFD9-CB29-4027-BDCD-9C3D050BAF65}" srcOrd="2" destOrd="0" parTransId="{8380F1D7-6FB5-4B1A-8AB1-AB9971A84A56}" sibTransId="{2C4C6327-3E3C-4EC8-8424-CEFEFCD301B0}"/>
    <dgm:cxn modelId="{BDB95218-EF03-4702-B4A2-5BE3C0EC6134}" type="presOf" srcId="{98FEEEAA-4F4D-4D17-91B4-5A49C861744E}" destId="{954C3592-219D-48DE-85DE-94C570630542}" srcOrd="0" destOrd="0" presId="urn:microsoft.com/office/officeart/2005/8/layout/cycle2"/>
    <dgm:cxn modelId="{8BB2AE38-D79F-4B64-9B5D-FB3BBB73BB73}" srcId="{1EA059DA-463C-4CA9-8EB7-81031A0C6AE5}" destId="{18018C36-8489-450C-9EB6-78844557144E}" srcOrd="1" destOrd="0" parTransId="{B8D8F8B9-3DFF-4313-A304-E25188AC397D}" sibTransId="{24F694F5-393F-45CC-AA47-B5871AB715C1}"/>
    <dgm:cxn modelId="{9C9119B8-A05D-472F-B0EA-22C29C4844C0}" type="presOf" srcId="{E30ADE78-DD28-4620-8B87-F73C0DE78410}" destId="{1A12AB08-34FE-4C98-B6FD-27BA79620D97}" srcOrd="1" destOrd="0" presId="urn:microsoft.com/office/officeart/2005/8/layout/cycle2"/>
    <dgm:cxn modelId="{B192A52C-1E7C-42C5-BAC1-47D33FDCBFAC}" type="presOf" srcId="{964C1311-A607-4DBD-933B-928C285DB08B}" destId="{CB97800A-E978-4034-8130-17AE85F6DF40}" srcOrd="0" destOrd="0" presId="urn:microsoft.com/office/officeart/2005/8/layout/cycle2"/>
    <dgm:cxn modelId="{C1FA7482-AD39-49F2-8370-17C2856A2D94}" type="presOf" srcId="{BB79803B-4725-488E-ACDD-88A378AE5503}" destId="{D50AE7D8-551E-4DBC-B9F9-0348B70C4D4A}" srcOrd="0" destOrd="0" presId="urn:microsoft.com/office/officeart/2005/8/layout/cycle2"/>
    <dgm:cxn modelId="{320C481D-94FF-46BE-8285-6DC359AF1365}" type="presOf" srcId="{18018C36-8489-450C-9EB6-78844557144E}" destId="{BA7659FF-5CB9-4BF8-8B4B-92AAF501A3CA}" srcOrd="0" destOrd="0" presId="urn:microsoft.com/office/officeart/2005/8/layout/cycle2"/>
    <dgm:cxn modelId="{26812E4A-E1AB-4D0E-99CE-01A3DFBAB52C}" type="presOf" srcId="{24F694F5-393F-45CC-AA47-B5871AB715C1}" destId="{961286E7-B64F-434F-AF36-00982CEC3C2A}" srcOrd="1" destOrd="0" presId="urn:microsoft.com/office/officeart/2005/8/layout/cycle2"/>
    <dgm:cxn modelId="{BDA15CF9-1625-41DE-AD4E-9AA6D707522F}" type="presOf" srcId="{2C4C6327-3E3C-4EC8-8424-CEFEFCD301B0}" destId="{C9AADC99-F17A-48BB-8045-1B56818EF6B8}" srcOrd="0" destOrd="0" presId="urn:microsoft.com/office/officeart/2005/8/layout/cycle2"/>
    <dgm:cxn modelId="{B3BAC8A2-F7EC-41AC-8473-39E08E9D798B}" type="presOf" srcId="{24F694F5-393F-45CC-AA47-B5871AB715C1}" destId="{8A53F22C-E9C2-4ABF-A078-E3674E0CE35E}" srcOrd="0" destOrd="0" presId="urn:microsoft.com/office/officeart/2005/8/layout/cycle2"/>
    <dgm:cxn modelId="{B12AB527-3731-42AD-91BB-C13143105119}" type="presOf" srcId="{9615AFD9-CB29-4027-BDCD-9C3D050BAF65}" destId="{650F382D-0B09-4D5B-BBB1-00CAD9652052}" srcOrd="0" destOrd="0" presId="urn:microsoft.com/office/officeart/2005/8/layout/cycle2"/>
    <dgm:cxn modelId="{B9A10148-C1F9-4B59-B96C-8BF5F26F0691}" type="presOf" srcId="{D3B329DD-4E40-4BC7-911F-D133BCB1079C}" destId="{0A3AF39A-433D-44F2-8A0B-3C83CCE295AF}" srcOrd="1" destOrd="0" presId="urn:microsoft.com/office/officeart/2005/8/layout/cycle2"/>
    <dgm:cxn modelId="{F76F991F-27FD-4FE9-BCD6-4FE0353DCC09}" type="presOf" srcId="{B2D637C8-2B41-40DB-AF15-2C0000555D22}" destId="{1A2777E1-CA1C-4EF9-A965-5A5158CDD6FF}" srcOrd="0" destOrd="0" presId="urn:microsoft.com/office/officeart/2005/8/layout/cycle2"/>
    <dgm:cxn modelId="{C5FD12D9-9C2D-4E41-9AED-C334F3244696}" type="presOf" srcId="{05B2E341-B6AD-4866-9539-AAEDF02C19E0}" destId="{EDB6167B-6A70-4900-8C93-FF56175B6D67}" srcOrd="1" destOrd="0" presId="urn:microsoft.com/office/officeart/2005/8/layout/cycle2"/>
    <dgm:cxn modelId="{1E9DC66C-4458-4270-B8F8-CC5BF79B43F4}" type="presOf" srcId="{BB79803B-4725-488E-ACDD-88A378AE5503}" destId="{9F298715-870A-40AF-8CF5-F2E9045DA623}" srcOrd="1" destOrd="0" presId="urn:microsoft.com/office/officeart/2005/8/layout/cycle2"/>
    <dgm:cxn modelId="{44483D94-DF3A-475C-A0A1-D5027B6454F9}" type="presOf" srcId="{05B2E341-B6AD-4866-9539-AAEDF02C19E0}" destId="{D0ECF2DA-5DD9-4ABB-9402-88AC109E9CA3}" srcOrd="0" destOrd="0" presId="urn:microsoft.com/office/officeart/2005/8/layout/cycle2"/>
    <dgm:cxn modelId="{87BEC6F4-1A84-4075-8C68-42F4B46944F6}" type="presOf" srcId="{686699E5-1FC7-436D-BD74-D9107D0872BB}" destId="{9BB0A1C8-C2B7-48C3-A893-A73BC31AFBB9}" srcOrd="0" destOrd="0" presId="urn:microsoft.com/office/officeart/2005/8/layout/cycle2"/>
    <dgm:cxn modelId="{2655F33D-984C-43DA-8D4C-3AB2A3EAD780}" srcId="{1EA059DA-463C-4CA9-8EB7-81031A0C6AE5}" destId="{686699E5-1FC7-436D-BD74-D9107D0872BB}" srcOrd="6" destOrd="0" parTransId="{60EA6D5C-FC48-443E-95D9-C5EB7562FC85}" sibTransId="{D3B329DD-4E40-4BC7-911F-D133BCB1079C}"/>
    <dgm:cxn modelId="{408ED56A-CD95-467F-BC06-A8BE25A68D2E}" type="presOf" srcId="{B6250E03-8AF2-4038-A2D3-8F51B55ACB0A}" destId="{9ACC7B76-C7E7-4A4A-9A09-425308E11FA1}" srcOrd="0" destOrd="0" presId="urn:microsoft.com/office/officeart/2005/8/layout/cycle2"/>
    <dgm:cxn modelId="{C24CAB25-353D-48E5-974B-8234EBB33A59}" srcId="{1EA059DA-463C-4CA9-8EB7-81031A0C6AE5}" destId="{964C1311-A607-4DBD-933B-928C285DB08B}" srcOrd="5" destOrd="0" parTransId="{3CD24C33-6FC9-477D-A42B-39F07B047325}" sibTransId="{05B2E341-B6AD-4866-9539-AAEDF02C19E0}"/>
    <dgm:cxn modelId="{56633F9F-7F06-4C5C-830A-4A1B4B5AF788}" type="presOf" srcId="{E30ADE78-DD28-4620-8B87-F73C0DE78410}" destId="{B9A0CA6F-89DF-4F27-AA38-D1975667A9A9}" srcOrd="0" destOrd="0" presId="urn:microsoft.com/office/officeart/2005/8/layout/cycle2"/>
    <dgm:cxn modelId="{80FF08C0-57A5-4613-B2A1-9AD34B20CAF2}" type="presOf" srcId="{1EA059DA-463C-4CA9-8EB7-81031A0C6AE5}" destId="{A1052BAC-1E36-4BC4-8362-E82ECA5F256A}" srcOrd="0" destOrd="0" presId="urn:microsoft.com/office/officeart/2005/8/layout/cycle2"/>
    <dgm:cxn modelId="{761FB0B8-7B15-4D0D-A3F9-276A3B2A61ED}" srcId="{1EA059DA-463C-4CA9-8EB7-81031A0C6AE5}" destId="{B6250E03-8AF2-4038-A2D3-8F51B55ACB0A}" srcOrd="3" destOrd="0" parTransId="{9F74D304-8CE6-42E1-9153-AC13B5DAF5E5}" sibTransId="{BB79803B-4725-488E-ACDD-88A378AE5503}"/>
    <dgm:cxn modelId="{0BF08AE7-2D69-4DA3-A286-FE3FFCBA04DF}" type="presOf" srcId="{05DDEFBC-B4FF-4C54-A686-DCB621EB7AAC}" destId="{89FDC8EE-0DE0-478A-9BBC-8A979D5E446B}" srcOrd="0" destOrd="0" presId="urn:microsoft.com/office/officeart/2005/8/layout/cycle2"/>
    <dgm:cxn modelId="{B80D207B-6BC3-4D6F-988B-62AF73E7F8F2}" type="presOf" srcId="{D3B329DD-4E40-4BC7-911F-D133BCB1079C}" destId="{DAF18788-B9A3-4500-BEA3-E5807AFA084A}" srcOrd="0" destOrd="0" presId="urn:microsoft.com/office/officeart/2005/8/layout/cycle2"/>
    <dgm:cxn modelId="{B772C560-F540-4CBB-B1DF-8296AA521485}" type="presOf" srcId="{98FEEEAA-4F4D-4D17-91B4-5A49C861744E}" destId="{93B104E1-998D-48B2-BEA0-128A571446E8}" srcOrd="1" destOrd="0" presId="urn:microsoft.com/office/officeart/2005/8/layout/cycle2"/>
    <dgm:cxn modelId="{8D7A51B7-1487-4F44-BC15-D2A5A7C29128}" type="presOf" srcId="{2C4C6327-3E3C-4EC8-8424-CEFEFCD301B0}" destId="{D53717DE-A278-4E81-BCAF-1CFDAF240FF2}" srcOrd="1" destOrd="0" presId="urn:microsoft.com/office/officeart/2005/8/layout/cycle2"/>
    <dgm:cxn modelId="{06DE1EB4-7D5A-4FFD-AEA8-60BF18CA1539}" srcId="{1EA059DA-463C-4CA9-8EB7-81031A0C6AE5}" destId="{05DDEFBC-B4FF-4C54-A686-DCB621EB7AAC}" srcOrd="0" destOrd="0" parTransId="{94336AB5-0F70-4E30-9175-3FCC9F2117A6}" sibTransId="{98FEEEAA-4F4D-4D17-91B4-5A49C861744E}"/>
    <dgm:cxn modelId="{E2D75E64-07FD-40ED-99CB-681F1E4E05EC}" type="presParOf" srcId="{A1052BAC-1E36-4BC4-8362-E82ECA5F256A}" destId="{89FDC8EE-0DE0-478A-9BBC-8A979D5E446B}" srcOrd="0" destOrd="0" presId="urn:microsoft.com/office/officeart/2005/8/layout/cycle2"/>
    <dgm:cxn modelId="{420D50D6-1A7E-44D1-B6B3-37456CEF33C7}" type="presParOf" srcId="{A1052BAC-1E36-4BC4-8362-E82ECA5F256A}" destId="{954C3592-219D-48DE-85DE-94C570630542}" srcOrd="1" destOrd="0" presId="urn:microsoft.com/office/officeart/2005/8/layout/cycle2"/>
    <dgm:cxn modelId="{C514F3CB-5A09-4798-95B1-742A91A61DCF}" type="presParOf" srcId="{954C3592-219D-48DE-85DE-94C570630542}" destId="{93B104E1-998D-48B2-BEA0-128A571446E8}" srcOrd="0" destOrd="0" presId="urn:microsoft.com/office/officeart/2005/8/layout/cycle2"/>
    <dgm:cxn modelId="{43E67BAD-57E9-4F5A-9E2C-F29B29D471B5}" type="presParOf" srcId="{A1052BAC-1E36-4BC4-8362-E82ECA5F256A}" destId="{BA7659FF-5CB9-4BF8-8B4B-92AAF501A3CA}" srcOrd="2" destOrd="0" presId="urn:microsoft.com/office/officeart/2005/8/layout/cycle2"/>
    <dgm:cxn modelId="{EAA5174B-4509-432D-8310-7FF1EE224AE0}" type="presParOf" srcId="{A1052BAC-1E36-4BC4-8362-E82ECA5F256A}" destId="{8A53F22C-E9C2-4ABF-A078-E3674E0CE35E}" srcOrd="3" destOrd="0" presId="urn:microsoft.com/office/officeart/2005/8/layout/cycle2"/>
    <dgm:cxn modelId="{111F9761-2C11-4AF7-B867-21A2F33A43F5}" type="presParOf" srcId="{8A53F22C-E9C2-4ABF-A078-E3674E0CE35E}" destId="{961286E7-B64F-434F-AF36-00982CEC3C2A}" srcOrd="0" destOrd="0" presId="urn:microsoft.com/office/officeart/2005/8/layout/cycle2"/>
    <dgm:cxn modelId="{F1931864-5751-4A91-8A8F-4432F49F4DEB}" type="presParOf" srcId="{A1052BAC-1E36-4BC4-8362-E82ECA5F256A}" destId="{650F382D-0B09-4D5B-BBB1-00CAD9652052}" srcOrd="4" destOrd="0" presId="urn:microsoft.com/office/officeart/2005/8/layout/cycle2"/>
    <dgm:cxn modelId="{676EE053-C0C4-4AB5-978A-2EEEF84ECF6B}" type="presParOf" srcId="{A1052BAC-1E36-4BC4-8362-E82ECA5F256A}" destId="{C9AADC99-F17A-48BB-8045-1B56818EF6B8}" srcOrd="5" destOrd="0" presId="urn:microsoft.com/office/officeart/2005/8/layout/cycle2"/>
    <dgm:cxn modelId="{4A6DEB78-F851-4BC6-9147-1B08F1B703B6}" type="presParOf" srcId="{C9AADC99-F17A-48BB-8045-1B56818EF6B8}" destId="{D53717DE-A278-4E81-BCAF-1CFDAF240FF2}" srcOrd="0" destOrd="0" presId="urn:microsoft.com/office/officeart/2005/8/layout/cycle2"/>
    <dgm:cxn modelId="{F64311CC-DCB5-4D2D-AE6D-3E05F4530643}" type="presParOf" srcId="{A1052BAC-1E36-4BC4-8362-E82ECA5F256A}" destId="{9ACC7B76-C7E7-4A4A-9A09-425308E11FA1}" srcOrd="6" destOrd="0" presId="urn:microsoft.com/office/officeart/2005/8/layout/cycle2"/>
    <dgm:cxn modelId="{533BD21E-70DB-4A66-993E-6CDBD49F49AC}" type="presParOf" srcId="{A1052BAC-1E36-4BC4-8362-E82ECA5F256A}" destId="{D50AE7D8-551E-4DBC-B9F9-0348B70C4D4A}" srcOrd="7" destOrd="0" presId="urn:microsoft.com/office/officeart/2005/8/layout/cycle2"/>
    <dgm:cxn modelId="{2FA039FE-1683-4C1C-AF0F-A00360AC1B29}" type="presParOf" srcId="{D50AE7D8-551E-4DBC-B9F9-0348B70C4D4A}" destId="{9F298715-870A-40AF-8CF5-F2E9045DA623}" srcOrd="0" destOrd="0" presId="urn:microsoft.com/office/officeart/2005/8/layout/cycle2"/>
    <dgm:cxn modelId="{A0E32E72-10D8-4C6C-B223-7D6840BC94B2}" type="presParOf" srcId="{A1052BAC-1E36-4BC4-8362-E82ECA5F256A}" destId="{1A2777E1-CA1C-4EF9-A965-5A5158CDD6FF}" srcOrd="8" destOrd="0" presId="urn:microsoft.com/office/officeart/2005/8/layout/cycle2"/>
    <dgm:cxn modelId="{3180A8C4-FD40-424B-8E3D-3B70E54EF588}" type="presParOf" srcId="{A1052BAC-1E36-4BC4-8362-E82ECA5F256A}" destId="{B9A0CA6F-89DF-4F27-AA38-D1975667A9A9}" srcOrd="9" destOrd="0" presId="urn:microsoft.com/office/officeart/2005/8/layout/cycle2"/>
    <dgm:cxn modelId="{07124F52-F97B-4B05-870D-46682ADF1725}" type="presParOf" srcId="{B9A0CA6F-89DF-4F27-AA38-D1975667A9A9}" destId="{1A12AB08-34FE-4C98-B6FD-27BA79620D97}" srcOrd="0" destOrd="0" presId="urn:microsoft.com/office/officeart/2005/8/layout/cycle2"/>
    <dgm:cxn modelId="{472CCBED-9A21-45EC-8206-5E2B88D91A26}" type="presParOf" srcId="{A1052BAC-1E36-4BC4-8362-E82ECA5F256A}" destId="{CB97800A-E978-4034-8130-17AE85F6DF40}" srcOrd="10" destOrd="0" presId="urn:microsoft.com/office/officeart/2005/8/layout/cycle2"/>
    <dgm:cxn modelId="{87D2E225-3697-4444-BEE3-EEBCBF8064B1}" type="presParOf" srcId="{A1052BAC-1E36-4BC4-8362-E82ECA5F256A}" destId="{D0ECF2DA-5DD9-4ABB-9402-88AC109E9CA3}" srcOrd="11" destOrd="0" presId="urn:microsoft.com/office/officeart/2005/8/layout/cycle2"/>
    <dgm:cxn modelId="{49A57AD9-FF0C-4572-9E86-1E6F6C8CAC90}" type="presParOf" srcId="{D0ECF2DA-5DD9-4ABB-9402-88AC109E9CA3}" destId="{EDB6167B-6A70-4900-8C93-FF56175B6D67}" srcOrd="0" destOrd="0" presId="urn:microsoft.com/office/officeart/2005/8/layout/cycle2"/>
    <dgm:cxn modelId="{5BD5ACFC-376D-4B7C-B809-4227D448BBD8}" type="presParOf" srcId="{A1052BAC-1E36-4BC4-8362-E82ECA5F256A}" destId="{9BB0A1C8-C2B7-48C3-A893-A73BC31AFBB9}" srcOrd="12" destOrd="0" presId="urn:microsoft.com/office/officeart/2005/8/layout/cycle2"/>
    <dgm:cxn modelId="{67293897-E71E-4722-8B76-5F908E91DAF1}" type="presParOf" srcId="{A1052BAC-1E36-4BC4-8362-E82ECA5F256A}" destId="{DAF18788-B9A3-4500-BEA3-E5807AFA084A}" srcOrd="13" destOrd="0" presId="urn:microsoft.com/office/officeart/2005/8/layout/cycle2"/>
    <dgm:cxn modelId="{65034334-A510-4069-83A8-72537491CB80}" type="presParOf" srcId="{DAF18788-B9A3-4500-BEA3-E5807AFA084A}" destId="{0A3AF39A-433D-44F2-8A0B-3C83CCE295AF}"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C621F0-0562-41DF-A565-E19973737B33}" type="doc">
      <dgm:prSet loTypeId="urn:microsoft.com/office/officeart/2005/8/layout/matrix1" loCatId="matrix" qsTypeId="urn:microsoft.com/office/officeart/2005/8/quickstyle/simple1" qsCatId="simple" csTypeId="urn:microsoft.com/office/officeart/2005/8/colors/colorful1#1" csCatId="colorful" phldr="1"/>
      <dgm:spPr/>
      <dgm:t>
        <a:bodyPr/>
        <a:lstStyle/>
        <a:p>
          <a:endParaRPr lang="en-US"/>
        </a:p>
      </dgm:t>
    </dgm:pt>
    <dgm:pt modelId="{59A6D2EF-A752-4729-8E90-43AD537A9AB9}">
      <dgm:prSet phldrT="[Text]"/>
      <dgm:spPr/>
      <dgm:t>
        <a:bodyPr/>
        <a:lstStyle/>
        <a:p>
          <a:r>
            <a:rPr lang="ro-RO" smtClean="0"/>
            <a:t>investitorii, proprietarii, administratorii, utilizatorii</a:t>
          </a:r>
          <a:endParaRPr lang="en-US"/>
        </a:p>
      </dgm:t>
    </dgm:pt>
    <dgm:pt modelId="{F1966E44-5795-4B18-BF7F-758FF4F0DFBA}" type="parTrans" cxnId="{0EFAE1A2-AD64-429D-B3DB-4E4089E03472}">
      <dgm:prSet/>
      <dgm:spPr/>
      <dgm:t>
        <a:bodyPr/>
        <a:lstStyle/>
        <a:p>
          <a:endParaRPr lang="en-US"/>
        </a:p>
      </dgm:t>
    </dgm:pt>
    <dgm:pt modelId="{4F364885-D651-4DD6-828A-090738343BF0}" type="sibTrans" cxnId="{0EFAE1A2-AD64-429D-B3DB-4E4089E03472}">
      <dgm:prSet/>
      <dgm:spPr/>
      <dgm:t>
        <a:bodyPr/>
        <a:lstStyle/>
        <a:p>
          <a:endParaRPr lang="en-US"/>
        </a:p>
      </dgm:t>
    </dgm:pt>
    <dgm:pt modelId="{D334B925-6BBB-4825-A204-AB27DB7ABE65}">
      <dgm:prSet phldrT="[Text]"/>
      <dgm:spPr/>
      <dgm:t>
        <a:bodyPr/>
        <a:lstStyle/>
        <a:p>
          <a:pPr algn="l"/>
          <a:r>
            <a:rPr lang="ro-RO" dirty="0" smtClean="0"/>
            <a:t>executanții, </a:t>
          </a:r>
          <a:r>
            <a:rPr lang="ro-RO"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proiectanții, verificatorii de proiecte, experți tehnici</a:t>
          </a:r>
          <a:r>
            <a:rPr lang="ro-RO" dirty="0" smtClean="0"/>
            <a:t>, responsabilii tehnici cu execuția, diriginții de șantier, </a:t>
          </a:r>
          <a:r>
            <a:rPr lang="ro-RO" dirty="0" smtClean="0">
              <a:solidFill>
                <a:srgbClr val="FFC000"/>
              </a:solidFill>
            </a:rPr>
            <a:t>auditorii energetici pentru clădiri</a:t>
          </a:r>
          <a:r>
            <a:rPr lang="ro-RO" dirty="0" smtClean="0"/>
            <a:t>.</a:t>
          </a:r>
          <a:endParaRPr lang="en-US" dirty="0"/>
        </a:p>
      </dgm:t>
    </dgm:pt>
    <dgm:pt modelId="{E7219384-F40A-4DDE-AC27-7219E5EACC48}" type="parTrans" cxnId="{E106C3BE-7C24-42F2-B5AD-A476AA86B17C}">
      <dgm:prSet/>
      <dgm:spPr/>
      <dgm:t>
        <a:bodyPr/>
        <a:lstStyle/>
        <a:p>
          <a:endParaRPr lang="en-US"/>
        </a:p>
      </dgm:t>
    </dgm:pt>
    <dgm:pt modelId="{3FBFF0B0-3D28-4513-B59F-3A28A27FA757}" type="sibTrans" cxnId="{E106C3BE-7C24-42F2-B5AD-A476AA86B17C}">
      <dgm:prSet/>
      <dgm:spPr/>
      <dgm:t>
        <a:bodyPr/>
        <a:lstStyle/>
        <a:p>
          <a:endParaRPr lang="en-US"/>
        </a:p>
      </dgm:t>
    </dgm:pt>
    <dgm:pt modelId="{E62D2B39-E400-4677-890B-E1B88FC50BFC}">
      <dgm:prSet phldrT="[Text]"/>
      <dgm:spPr/>
      <dgm:t>
        <a:bodyPr/>
        <a:lstStyle/>
        <a:p>
          <a:pPr algn="l"/>
          <a:r>
            <a:rPr lang="ro-RO" smtClean="0"/>
            <a:t>producătorii/fabricanții de produse pentru construcții, resprezentanții autorizați ai acestora, importatorii, distribuitorii de produse pt c-ții, organismele de evaluare și verificare a constanței performanței produselor pentru construcții.</a:t>
          </a:r>
          <a:endParaRPr lang="en-US"/>
        </a:p>
      </dgm:t>
    </dgm:pt>
    <dgm:pt modelId="{D2DDFA18-BA02-42E3-B425-1BE900994E63}" type="parTrans" cxnId="{453F02A9-26E2-4DBF-B161-2A5D377CA018}">
      <dgm:prSet/>
      <dgm:spPr/>
      <dgm:t>
        <a:bodyPr/>
        <a:lstStyle/>
        <a:p>
          <a:endParaRPr lang="en-US"/>
        </a:p>
      </dgm:t>
    </dgm:pt>
    <dgm:pt modelId="{E061D777-9344-4BEB-9C6C-6FD3F53F308D}" type="sibTrans" cxnId="{453F02A9-26E2-4DBF-B161-2A5D377CA018}">
      <dgm:prSet/>
      <dgm:spPr/>
      <dgm:t>
        <a:bodyPr/>
        <a:lstStyle/>
        <a:p>
          <a:endParaRPr lang="en-US"/>
        </a:p>
      </dgm:t>
    </dgm:pt>
    <dgm:pt modelId="{0956429C-417B-473C-8017-6577A51BE895}">
      <dgm:prSet phldrT="[Text]"/>
      <dgm:spPr/>
      <dgm:t>
        <a:bodyPr/>
        <a:lstStyle/>
        <a:p>
          <a:pPr algn="l"/>
          <a:r>
            <a:rPr lang="ro-RO" smtClean="0"/>
            <a:t>organismele de evaluare tehnică europeană în construcții, organismele elaboratoare de agremente tehnice în construcții, laboratoarele de analize și încercări în construcții.</a:t>
          </a:r>
          <a:endParaRPr lang="en-US"/>
        </a:p>
      </dgm:t>
    </dgm:pt>
    <dgm:pt modelId="{02C36E2E-314F-46A3-86DF-4C40DE758A5B}" type="parTrans" cxnId="{348E5FCD-85FE-4BBF-8E22-29CA848C0A38}">
      <dgm:prSet/>
      <dgm:spPr/>
      <dgm:t>
        <a:bodyPr/>
        <a:lstStyle/>
        <a:p>
          <a:endParaRPr lang="en-US"/>
        </a:p>
      </dgm:t>
    </dgm:pt>
    <dgm:pt modelId="{17987E34-61EF-4EF1-B88C-5C735B158C26}" type="sibTrans" cxnId="{348E5FCD-85FE-4BBF-8E22-29CA848C0A38}">
      <dgm:prSet/>
      <dgm:spPr/>
      <dgm:t>
        <a:bodyPr/>
        <a:lstStyle/>
        <a:p>
          <a:endParaRPr lang="en-US"/>
        </a:p>
      </dgm:t>
    </dgm:pt>
    <dgm:pt modelId="{463D5133-4D42-4F8D-A201-2A14D95FFC1E}">
      <dgm:prSet phldrT="[Text]"/>
      <dgm:spPr/>
      <dgm:t>
        <a:bodyPr anchor="ctr"/>
        <a:lstStyle/>
        <a:p>
          <a:r>
            <a:rPr lang="ro-RO" smtClean="0"/>
            <a:t>cercetătorii. </a:t>
          </a:r>
          <a:endParaRPr lang="en-US"/>
        </a:p>
      </dgm:t>
    </dgm:pt>
    <dgm:pt modelId="{C8AA01CE-FF13-4D98-829F-AB001DD1B68D}" type="parTrans" cxnId="{FBCBAFAF-F6CB-418D-B737-6D8E9A34709D}">
      <dgm:prSet/>
      <dgm:spPr/>
      <dgm:t>
        <a:bodyPr/>
        <a:lstStyle/>
        <a:p>
          <a:endParaRPr lang="en-US"/>
        </a:p>
      </dgm:t>
    </dgm:pt>
    <dgm:pt modelId="{3A3DD650-AF2C-482C-809D-B297ACEACAB7}" type="sibTrans" cxnId="{FBCBAFAF-F6CB-418D-B737-6D8E9A34709D}">
      <dgm:prSet/>
      <dgm:spPr/>
      <dgm:t>
        <a:bodyPr/>
        <a:lstStyle/>
        <a:p>
          <a:endParaRPr lang="en-US"/>
        </a:p>
      </dgm:t>
    </dgm:pt>
    <dgm:pt modelId="{EC88CC25-4562-4123-8F3D-77EB58D2EE5E}" type="pres">
      <dgm:prSet presAssocID="{F9C621F0-0562-41DF-A565-E19973737B33}" presName="diagram" presStyleCnt="0">
        <dgm:presLayoutVars>
          <dgm:chMax val="1"/>
          <dgm:dir/>
          <dgm:animLvl val="ctr"/>
          <dgm:resizeHandles val="exact"/>
        </dgm:presLayoutVars>
      </dgm:prSet>
      <dgm:spPr/>
      <dgm:t>
        <a:bodyPr/>
        <a:lstStyle/>
        <a:p>
          <a:endParaRPr lang="en-US"/>
        </a:p>
      </dgm:t>
    </dgm:pt>
    <dgm:pt modelId="{1EEE2A54-934E-4AEC-94A1-DF30086EEF39}" type="pres">
      <dgm:prSet presAssocID="{F9C621F0-0562-41DF-A565-E19973737B33}" presName="matrix" presStyleCnt="0"/>
      <dgm:spPr/>
    </dgm:pt>
    <dgm:pt modelId="{FE0929A1-37DE-45A6-9906-358DB82391CF}" type="pres">
      <dgm:prSet presAssocID="{F9C621F0-0562-41DF-A565-E19973737B33}" presName="tile1" presStyleLbl="node1" presStyleIdx="0" presStyleCnt="4"/>
      <dgm:spPr/>
      <dgm:t>
        <a:bodyPr/>
        <a:lstStyle/>
        <a:p>
          <a:endParaRPr lang="en-US"/>
        </a:p>
      </dgm:t>
    </dgm:pt>
    <dgm:pt modelId="{639F4F45-C4D3-4F8A-AEA5-B261E5F75F73}" type="pres">
      <dgm:prSet presAssocID="{F9C621F0-0562-41DF-A565-E19973737B33}" presName="tile1text" presStyleLbl="node1" presStyleIdx="0" presStyleCnt="4">
        <dgm:presLayoutVars>
          <dgm:chMax val="0"/>
          <dgm:chPref val="0"/>
          <dgm:bulletEnabled val="1"/>
        </dgm:presLayoutVars>
      </dgm:prSet>
      <dgm:spPr/>
      <dgm:t>
        <a:bodyPr/>
        <a:lstStyle/>
        <a:p>
          <a:endParaRPr lang="en-US"/>
        </a:p>
      </dgm:t>
    </dgm:pt>
    <dgm:pt modelId="{D5BF1248-0888-438C-921C-857E9E1B5B7B}" type="pres">
      <dgm:prSet presAssocID="{F9C621F0-0562-41DF-A565-E19973737B33}" presName="tile2" presStyleLbl="node1" presStyleIdx="1" presStyleCnt="4"/>
      <dgm:spPr/>
      <dgm:t>
        <a:bodyPr/>
        <a:lstStyle/>
        <a:p>
          <a:endParaRPr lang="en-US"/>
        </a:p>
      </dgm:t>
    </dgm:pt>
    <dgm:pt modelId="{61404CCF-9994-4638-8745-68654D00814E}" type="pres">
      <dgm:prSet presAssocID="{F9C621F0-0562-41DF-A565-E19973737B33}" presName="tile2text" presStyleLbl="node1" presStyleIdx="1" presStyleCnt="4">
        <dgm:presLayoutVars>
          <dgm:chMax val="0"/>
          <dgm:chPref val="0"/>
          <dgm:bulletEnabled val="1"/>
        </dgm:presLayoutVars>
      </dgm:prSet>
      <dgm:spPr/>
      <dgm:t>
        <a:bodyPr/>
        <a:lstStyle/>
        <a:p>
          <a:endParaRPr lang="en-US"/>
        </a:p>
      </dgm:t>
    </dgm:pt>
    <dgm:pt modelId="{7274DB72-A136-472D-A3CF-836B26360BF5}" type="pres">
      <dgm:prSet presAssocID="{F9C621F0-0562-41DF-A565-E19973737B33}" presName="tile3" presStyleLbl="node1" presStyleIdx="2" presStyleCnt="4"/>
      <dgm:spPr/>
      <dgm:t>
        <a:bodyPr/>
        <a:lstStyle/>
        <a:p>
          <a:endParaRPr lang="en-US"/>
        </a:p>
      </dgm:t>
    </dgm:pt>
    <dgm:pt modelId="{5AB7763A-7F24-4DC5-B633-5AB8A1CF73E5}" type="pres">
      <dgm:prSet presAssocID="{F9C621F0-0562-41DF-A565-E19973737B33}" presName="tile3text" presStyleLbl="node1" presStyleIdx="2" presStyleCnt="4">
        <dgm:presLayoutVars>
          <dgm:chMax val="0"/>
          <dgm:chPref val="0"/>
          <dgm:bulletEnabled val="1"/>
        </dgm:presLayoutVars>
      </dgm:prSet>
      <dgm:spPr/>
      <dgm:t>
        <a:bodyPr/>
        <a:lstStyle/>
        <a:p>
          <a:endParaRPr lang="en-US"/>
        </a:p>
      </dgm:t>
    </dgm:pt>
    <dgm:pt modelId="{70F5E0EF-478E-4889-A36C-CCC5C4F41D6E}" type="pres">
      <dgm:prSet presAssocID="{F9C621F0-0562-41DF-A565-E19973737B33}" presName="tile4" presStyleLbl="node1" presStyleIdx="3" presStyleCnt="4"/>
      <dgm:spPr/>
      <dgm:t>
        <a:bodyPr/>
        <a:lstStyle/>
        <a:p>
          <a:endParaRPr lang="en-US"/>
        </a:p>
      </dgm:t>
    </dgm:pt>
    <dgm:pt modelId="{E1B6EB71-8437-49A5-B812-44F47F160311}" type="pres">
      <dgm:prSet presAssocID="{F9C621F0-0562-41DF-A565-E19973737B33}" presName="tile4text" presStyleLbl="node1" presStyleIdx="3" presStyleCnt="4">
        <dgm:presLayoutVars>
          <dgm:chMax val="0"/>
          <dgm:chPref val="0"/>
          <dgm:bulletEnabled val="1"/>
        </dgm:presLayoutVars>
      </dgm:prSet>
      <dgm:spPr/>
      <dgm:t>
        <a:bodyPr/>
        <a:lstStyle/>
        <a:p>
          <a:endParaRPr lang="en-US"/>
        </a:p>
      </dgm:t>
    </dgm:pt>
    <dgm:pt modelId="{C42A082D-B978-46CD-95C2-31E6839DDA3B}" type="pres">
      <dgm:prSet presAssocID="{F9C621F0-0562-41DF-A565-E19973737B33}" presName="centerTile" presStyleLbl="fgShp" presStyleIdx="0" presStyleCnt="1">
        <dgm:presLayoutVars>
          <dgm:chMax val="0"/>
          <dgm:chPref val="0"/>
        </dgm:presLayoutVars>
      </dgm:prSet>
      <dgm:spPr/>
      <dgm:t>
        <a:bodyPr/>
        <a:lstStyle/>
        <a:p>
          <a:endParaRPr lang="en-US"/>
        </a:p>
      </dgm:t>
    </dgm:pt>
  </dgm:ptLst>
  <dgm:cxnLst>
    <dgm:cxn modelId="{A846E217-13FF-45B0-A39B-5D7CB45E410D}" type="presOf" srcId="{F9C621F0-0562-41DF-A565-E19973737B33}" destId="{EC88CC25-4562-4123-8F3D-77EB58D2EE5E}" srcOrd="0" destOrd="0" presId="urn:microsoft.com/office/officeart/2005/8/layout/matrix1"/>
    <dgm:cxn modelId="{FE865FC3-6AD5-4F2A-A989-BFBC691D7376}" type="presOf" srcId="{0956429C-417B-473C-8017-6577A51BE895}" destId="{7274DB72-A136-472D-A3CF-836B26360BF5}" srcOrd="0" destOrd="0" presId="urn:microsoft.com/office/officeart/2005/8/layout/matrix1"/>
    <dgm:cxn modelId="{EC51AC24-CE0D-4AE1-BC92-4AF41318C8D9}" type="presOf" srcId="{463D5133-4D42-4F8D-A201-2A14D95FFC1E}" destId="{E1B6EB71-8437-49A5-B812-44F47F160311}" srcOrd="1" destOrd="0" presId="urn:microsoft.com/office/officeart/2005/8/layout/matrix1"/>
    <dgm:cxn modelId="{E106C3BE-7C24-42F2-B5AD-A476AA86B17C}" srcId="{59A6D2EF-A752-4729-8E90-43AD537A9AB9}" destId="{D334B925-6BBB-4825-A204-AB27DB7ABE65}" srcOrd="0" destOrd="0" parTransId="{E7219384-F40A-4DDE-AC27-7219E5EACC48}" sibTransId="{3FBFF0B0-3D28-4513-B59F-3A28A27FA757}"/>
    <dgm:cxn modelId="{03EA6142-9D66-4EEB-B4A2-326BF0642848}" type="presOf" srcId="{E62D2B39-E400-4677-890B-E1B88FC50BFC}" destId="{61404CCF-9994-4638-8745-68654D00814E}" srcOrd="1" destOrd="0" presId="urn:microsoft.com/office/officeart/2005/8/layout/matrix1"/>
    <dgm:cxn modelId="{D9603593-BFFE-425B-BF65-FA309013A2ED}" type="presOf" srcId="{463D5133-4D42-4F8D-A201-2A14D95FFC1E}" destId="{70F5E0EF-478E-4889-A36C-CCC5C4F41D6E}" srcOrd="0" destOrd="0" presId="urn:microsoft.com/office/officeart/2005/8/layout/matrix1"/>
    <dgm:cxn modelId="{453F02A9-26E2-4DBF-B161-2A5D377CA018}" srcId="{59A6D2EF-A752-4729-8E90-43AD537A9AB9}" destId="{E62D2B39-E400-4677-890B-E1B88FC50BFC}" srcOrd="1" destOrd="0" parTransId="{D2DDFA18-BA02-42E3-B425-1BE900994E63}" sibTransId="{E061D777-9344-4BEB-9C6C-6FD3F53F308D}"/>
    <dgm:cxn modelId="{567D0A02-2B38-4E5C-930E-5827E0DAEF38}" type="presOf" srcId="{0956429C-417B-473C-8017-6577A51BE895}" destId="{5AB7763A-7F24-4DC5-B633-5AB8A1CF73E5}" srcOrd="1" destOrd="0" presId="urn:microsoft.com/office/officeart/2005/8/layout/matrix1"/>
    <dgm:cxn modelId="{3604E028-FFC0-4A9C-B91F-70C350021A8C}" type="presOf" srcId="{D334B925-6BBB-4825-A204-AB27DB7ABE65}" destId="{FE0929A1-37DE-45A6-9906-358DB82391CF}" srcOrd="0" destOrd="0" presId="urn:microsoft.com/office/officeart/2005/8/layout/matrix1"/>
    <dgm:cxn modelId="{05E2FB2B-2175-47BE-8AE8-E3DB5C8EB9B4}" type="presOf" srcId="{59A6D2EF-A752-4729-8E90-43AD537A9AB9}" destId="{C42A082D-B978-46CD-95C2-31E6839DDA3B}" srcOrd="0" destOrd="0" presId="urn:microsoft.com/office/officeart/2005/8/layout/matrix1"/>
    <dgm:cxn modelId="{35101CD5-99C3-4413-B1E9-4FBB2F482851}" type="presOf" srcId="{D334B925-6BBB-4825-A204-AB27DB7ABE65}" destId="{639F4F45-C4D3-4F8A-AEA5-B261E5F75F73}" srcOrd="1" destOrd="0" presId="urn:microsoft.com/office/officeart/2005/8/layout/matrix1"/>
    <dgm:cxn modelId="{00A9932D-FD47-4108-B18A-47FA67E78521}" type="presOf" srcId="{E62D2B39-E400-4677-890B-E1B88FC50BFC}" destId="{D5BF1248-0888-438C-921C-857E9E1B5B7B}" srcOrd="0" destOrd="0" presId="urn:microsoft.com/office/officeart/2005/8/layout/matrix1"/>
    <dgm:cxn modelId="{0EFAE1A2-AD64-429D-B3DB-4E4089E03472}" srcId="{F9C621F0-0562-41DF-A565-E19973737B33}" destId="{59A6D2EF-A752-4729-8E90-43AD537A9AB9}" srcOrd="0" destOrd="0" parTransId="{F1966E44-5795-4B18-BF7F-758FF4F0DFBA}" sibTransId="{4F364885-D651-4DD6-828A-090738343BF0}"/>
    <dgm:cxn modelId="{348E5FCD-85FE-4BBF-8E22-29CA848C0A38}" srcId="{59A6D2EF-A752-4729-8E90-43AD537A9AB9}" destId="{0956429C-417B-473C-8017-6577A51BE895}" srcOrd="2" destOrd="0" parTransId="{02C36E2E-314F-46A3-86DF-4C40DE758A5B}" sibTransId="{17987E34-61EF-4EF1-B88C-5C735B158C26}"/>
    <dgm:cxn modelId="{FBCBAFAF-F6CB-418D-B737-6D8E9A34709D}" srcId="{59A6D2EF-A752-4729-8E90-43AD537A9AB9}" destId="{463D5133-4D42-4F8D-A201-2A14D95FFC1E}" srcOrd="3" destOrd="0" parTransId="{C8AA01CE-FF13-4D98-829F-AB001DD1B68D}" sibTransId="{3A3DD650-AF2C-482C-809D-B297ACEACAB7}"/>
    <dgm:cxn modelId="{1F4219E4-E637-4227-9C7F-9A308E9CD002}" type="presParOf" srcId="{EC88CC25-4562-4123-8F3D-77EB58D2EE5E}" destId="{1EEE2A54-934E-4AEC-94A1-DF30086EEF39}" srcOrd="0" destOrd="0" presId="urn:microsoft.com/office/officeart/2005/8/layout/matrix1"/>
    <dgm:cxn modelId="{58AD906E-F872-4836-9746-334291E875EA}" type="presParOf" srcId="{1EEE2A54-934E-4AEC-94A1-DF30086EEF39}" destId="{FE0929A1-37DE-45A6-9906-358DB82391CF}" srcOrd="0" destOrd="0" presId="urn:microsoft.com/office/officeart/2005/8/layout/matrix1"/>
    <dgm:cxn modelId="{2EF9E43D-65A8-457F-8DA0-95813EEE157A}" type="presParOf" srcId="{1EEE2A54-934E-4AEC-94A1-DF30086EEF39}" destId="{639F4F45-C4D3-4F8A-AEA5-B261E5F75F73}" srcOrd="1" destOrd="0" presId="urn:microsoft.com/office/officeart/2005/8/layout/matrix1"/>
    <dgm:cxn modelId="{6AC5B4FC-1D7D-4673-A332-428ACB238336}" type="presParOf" srcId="{1EEE2A54-934E-4AEC-94A1-DF30086EEF39}" destId="{D5BF1248-0888-438C-921C-857E9E1B5B7B}" srcOrd="2" destOrd="0" presId="urn:microsoft.com/office/officeart/2005/8/layout/matrix1"/>
    <dgm:cxn modelId="{109CA374-57AE-402B-B9E8-6FA2C9F799F8}" type="presParOf" srcId="{1EEE2A54-934E-4AEC-94A1-DF30086EEF39}" destId="{61404CCF-9994-4638-8745-68654D00814E}" srcOrd="3" destOrd="0" presId="urn:microsoft.com/office/officeart/2005/8/layout/matrix1"/>
    <dgm:cxn modelId="{95367125-866F-45B1-950E-D5BB55865B31}" type="presParOf" srcId="{1EEE2A54-934E-4AEC-94A1-DF30086EEF39}" destId="{7274DB72-A136-472D-A3CF-836B26360BF5}" srcOrd="4" destOrd="0" presId="urn:microsoft.com/office/officeart/2005/8/layout/matrix1"/>
    <dgm:cxn modelId="{519EA0D1-2DAF-4D25-9AB6-0B29263A2118}" type="presParOf" srcId="{1EEE2A54-934E-4AEC-94A1-DF30086EEF39}" destId="{5AB7763A-7F24-4DC5-B633-5AB8A1CF73E5}" srcOrd="5" destOrd="0" presId="urn:microsoft.com/office/officeart/2005/8/layout/matrix1"/>
    <dgm:cxn modelId="{69F0AB6E-A570-4778-9ADF-749F9F711E1C}" type="presParOf" srcId="{1EEE2A54-934E-4AEC-94A1-DF30086EEF39}" destId="{70F5E0EF-478E-4889-A36C-CCC5C4F41D6E}" srcOrd="6" destOrd="0" presId="urn:microsoft.com/office/officeart/2005/8/layout/matrix1"/>
    <dgm:cxn modelId="{5B4D8835-1139-4A86-A7D2-DAD1819FDEEC}" type="presParOf" srcId="{1EEE2A54-934E-4AEC-94A1-DF30086EEF39}" destId="{E1B6EB71-8437-49A5-B812-44F47F160311}" srcOrd="7" destOrd="0" presId="urn:microsoft.com/office/officeart/2005/8/layout/matrix1"/>
    <dgm:cxn modelId="{76BC52E6-B3FD-4039-B113-1B7249103368}" type="presParOf" srcId="{EC88CC25-4562-4123-8F3D-77EB58D2EE5E}" destId="{C42A082D-B978-46CD-95C2-31E6839DDA3B}"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9AFD5D-E47D-4A51-9161-9CACCF3F02E8}" type="doc">
      <dgm:prSet loTypeId="urn:microsoft.com/office/officeart/2005/8/layout/gear1" loCatId="process" qsTypeId="urn:microsoft.com/office/officeart/2005/8/quickstyle/3d3" qsCatId="3D" csTypeId="urn:microsoft.com/office/officeart/2005/8/colors/accent0_1" csCatId="mainScheme" phldr="1"/>
      <dgm:spPr/>
    </dgm:pt>
    <dgm:pt modelId="{D21CD6F4-48B6-4080-A82B-73B6EFE0E127}">
      <dgm:prSet phldrT="[Text]"/>
      <dgm:spPr/>
      <dgm:t>
        <a:bodyPr/>
        <a:lstStyle/>
        <a:p>
          <a:r>
            <a:rPr lang="ro-RO" dirty="0" smtClean="0"/>
            <a:t>I</a:t>
          </a:r>
          <a:endParaRPr lang="en-US" dirty="0"/>
        </a:p>
      </dgm:t>
    </dgm:pt>
    <dgm:pt modelId="{9CCD1B4C-C565-469F-A3BE-D733002542A8}" type="parTrans" cxnId="{E0178EF0-738D-411A-8605-BBE09F8E76B7}">
      <dgm:prSet/>
      <dgm:spPr/>
      <dgm:t>
        <a:bodyPr/>
        <a:lstStyle/>
        <a:p>
          <a:endParaRPr lang="en-US"/>
        </a:p>
      </dgm:t>
    </dgm:pt>
    <dgm:pt modelId="{8798CEDE-7B44-450E-BFA2-6DFE0F7D5CEC}" type="sibTrans" cxnId="{E0178EF0-738D-411A-8605-BBE09F8E76B7}">
      <dgm:prSet/>
      <dgm:spPr/>
      <dgm:t>
        <a:bodyPr/>
        <a:lstStyle/>
        <a:p>
          <a:endParaRPr lang="en-US"/>
        </a:p>
      </dgm:t>
    </dgm:pt>
    <dgm:pt modelId="{FE4D8AD8-029A-4672-BF84-603BEFE05801}">
      <dgm:prSet phldrT="[Text]"/>
      <dgm:spPr/>
      <dgm:t>
        <a:bodyPr/>
        <a:lstStyle/>
        <a:p>
          <a:r>
            <a:rPr lang="ro-RO" dirty="0" smtClean="0"/>
            <a:t>P</a:t>
          </a:r>
          <a:endParaRPr lang="en-US" dirty="0"/>
        </a:p>
      </dgm:t>
    </dgm:pt>
    <dgm:pt modelId="{04F224D4-EABC-424D-A459-423A6E5C7065}" type="parTrans" cxnId="{67909E28-B008-47E6-9403-375695F28983}">
      <dgm:prSet/>
      <dgm:spPr/>
      <dgm:t>
        <a:bodyPr/>
        <a:lstStyle/>
        <a:p>
          <a:endParaRPr lang="en-US"/>
        </a:p>
      </dgm:t>
    </dgm:pt>
    <dgm:pt modelId="{7EAE6CC7-DF29-45BE-B16B-EF88F67D8A12}" type="sibTrans" cxnId="{67909E28-B008-47E6-9403-375695F28983}">
      <dgm:prSet/>
      <dgm:spPr/>
      <dgm:t>
        <a:bodyPr/>
        <a:lstStyle/>
        <a:p>
          <a:endParaRPr lang="en-US"/>
        </a:p>
      </dgm:t>
    </dgm:pt>
    <dgm:pt modelId="{2CCF717E-EBBF-4F19-888C-757464C1431A}">
      <dgm:prSet phldrT="[Text]"/>
      <dgm:spPr/>
      <dgm:t>
        <a:bodyPr/>
        <a:lstStyle/>
        <a:p>
          <a:r>
            <a:rPr lang="ro-RO" dirty="0" smtClean="0"/>
            <a:t>c</a:t>
          </a:r>
          <a:endParaRPr lang="en-US" dirty="0"/>
        </a:p>
      </dgm:t>
    </dgm:pt>
    <dgm:pt modelId="{2E6FC7DD-A658-414F-99F8-A6E90255E5EB}" type="parTrans" cxnId="{A46B86A7-BE43-4BDB-9E7E-B74CCD9AA584}">
      <dgm:prSet/>
      <dgm:spPr/>
      <dgm:t>
        <a:bodyPr/>
        <a:lstStyle/>
        <a:p>
          <a:endParaRPr lang="en-US"/>
        </a:p>
      </dgm:t>
    </dgm:pt>
    <dgm:pt modelId="{E31E16BF-5778-4AEF-89B8-6526831E2522}" type="sibTrans" cxnId="{A46B86A7-BE43-4BDB-9E7E-B74CCD9AA584}">
      <dgm:prSet/>
      <dgm:spPr/>
      <dgm:t>
        <a:bodyPr/>
        <a:lstStyle/>
        <a:p>
          <a:endParaRPr lang="en-US"/>
        </a:p>
      </dgm:t>
    </dgm:pt>
    <dgm:pt modelId="{83078F82-DFFC-4E78-A6F1-B30090D38F3E}" type="pres">
      <dgm:prSet presAssocID="{789AFD5D-E47D-4A51-9161-9CACCF3F02E8}" presName="composite" presStyleCnt="0">
        <dgm:presLayoutVars>
          <dgm:chMax val="3"/>
          <dgm:animLvl val="lvl"/>
          <dgm:resizeHandles val="exact"/>
        </dgm:presLayoutVars>
      </dgm:prSet>
      <dgm:spPr/>
    </dgm:pt>
    <dgm:pt modelId="{D254E4C8-FB99-4BEE-9C39-3DC2C879CA2D}" type="pres">
      <dgm:prSet presAssocID="{D21CD6F4-48B6-4080-A82B-73B6EFE0E127}" presName="gear1" presStyleLbl="node1" presStyleIdx="0" presStyleCnt="3">
        <dgm:presLayoutVars>
          <dgm:chMax val="1"/>
          <dgm:bulletEnabled val="1"/>
        </dgm:presLayoutVars>
      </dgm:prSet>
      <dgm:spPr/>
      <dgm:t>
        <a:bodyPr/>
        <a:lstStyle/>
        <a:p>
          <a:endParaRPr lang="en-US"/>
        </a:p>
      </dgm:t>
    </dgm:pt>
    <dgm:pt modelId="{38429285-0AB1-4A56-A54E-E439A4A96522}" type="pres">
      <dgm:prSet presAssocID="{D21CD6F4-48B6-4080-A82B-73B6EFE0E127}" presName="gear1srcNode" presStyleLbl="node1" presStyleIdx="0" presStyleCnt="3"/>
      <dgm:spPr/>
      <dgm:t>
        <a:bodyPr/>
        <a:lstStyle/>
        <a:p>
          <a:endParaRPr lang="en-US"/>
        </a:p>
      </dgm:t>
    </dgm:pt>
    <dgm:pt modelId="{12A08465-49CD-4F61-801A-69BAB0CEAE67}" type="pres">
      <dgm:prSet presAssocID="{D21CD6F4-48B6-4080-A82B-73B6EFE0E127}" presName="gear1dstNode" presStyleLbl="node1" presStyleIdx="0" presStyleCnt="3"/>
      <dgm:spPr/>
      <dgm:t>
        <a:bodyPr/>
        <a:lstStyle/>
        <a:p>
          <a:endParaRPr lang="en-US"/>
        </a:p>
      </dgm:t>
    </dgm:pt>
    <dgm:pt modelId="{53220CC9-2E88-4AB3-BC16-BF6E7D850513}" type="pres">
      <dgm:prSet presAssocID="{FE4D8AD8-029A-4672-BF84-603BEFE05801}" presName="gear2" presStyleLbl="node1" presStyleIdx="1" presStyleCnt="3">
        <dgm:presLayoutVars>
          <dgm:chMax val="1"/>
          <dgm:bulletEnabled val="1"/>
        </dgm:presLayoutVars>
      </dgm:prSet>
      <dgm:spPr/>
      <dgm:t>
        <a:bodyPr/>
        <a:lstStyle/>
        <a:p>
          <a:endParaRPr lang="en-US"/>
        </a:p>
      </dgm:t>
    </dgm:pt>
    <dgm:pt modelId="{4E5451E5-7FEF-4942-80EE-0B5BC7468A51}" type="pres">
      <dgm:prSet presAssocID="{FE4D8AD8-029A-4672-BF84-603BEFE05801}" presName="gear2srcNode" presStyleLbl="node1" presStyleIdx="1" presStyleCnt="3"/>
      <dgm:spPr/>
      <dgm:t>
        <a:bodyPr/>
        <a:lstStyle/>
        <a:p>
          <a:endParaRPr lang="en-US"/>
        </a:p>
      </dgm:t>
    </dgm:pt>
    <dgm:pt modelId="{919B9893-F367-4B7A-A25E-258344B22A87}" type="pres">
      <dgm:prSet presAssocID="{FE4D8AD8-029A-4672-BF84-603BEFE05801}" presName="gear2dstNode" presStyleLbl="node1" presStyleIdx="1" presStyleCnt="3"/>
      <dgm:spPr/>
      <dgm:t>
        <a:bodyPr/>
        <a:lstStyle/>
        <a:p>
          <a:endParaRPr lang="en-US"/>
        </a:p>
      </dgm:t>
    </dgm:pt>
    <dgm:pt modelId="{ABA19056-3244-4DAC-8DE0-37E844DA1CA6}" type="pres">
      <dgm:prSet presAssocID="{2CCF717E-EBBF-4F19-888C-757464C1431A}" presName="gear3" presStyleLbl="node1" presStyleIdx="2" presStyleCnt="3"/>
      <dgm:spPr/>
      <dgm:t>
        <a:bodyPr/>
        <a:lstStyle/>
        <a:p>
          <a:endParaRPr lang="en-US"/>
        </a:p>
      </dgm:t>
    </dgm:pt>
    <dgm:pt modelId="{F7A579EF-0B55-4C7E-A50E-486421ADD19C}" type="pres">
      <dgm:prSet presAssocID="{2CCF717E-EBBF-4F19-888C-757464C1431A}" presName="gear3tx" presStyleLbl="node1" presStyleIdx="2" presStyleCnt="3">
        <dgm:presLayoutVars>
          <dgm:chMax val="1"/>
          <dgm:bulletEnabled val="1"/>
        </dgm:presLayoutVars>
      </dgm:prSet>
      <dgm:spPr/>
      <dgm:t>
        <a:bodyPr/>
        <a:lstStyle/>
        <a:p>
          <a:endParaRPr lang="en-US"/>
        </a:p>
      </dgm:t>
    </dgm:pt>
    <dgm:pt modelId="{F074A510-01DC-48CE-BE40-BC11F8C16796}" type="pres">
      <dgm:prSet presAssocID="{2CCF717E-EBBF-4F19-888C-757464C1431A}" presName="gear3srcNode" presStyleLbl="node1" presStyleIdx="2" presStyleCnt="3"/>
      <dgm:spPr/>
      <dgm:t>
        <a:bodyPr/>
        <a:lstStyle/>
        <a:p>
          <a:endParaRPr lang="en-US"/>
        </a:p>
      </dgm:t>
    </dgm:pt>
    <dgm:pt modelId="{F0E51C78-12CD-4B18-B673-4D2C2F7DD16A}" type="pres">
      <dgm:prSet presAssocID="{2CCF717E-EBBF-4F19-888C-757464C1431A}" presName="gear3dstNode" presStyleLbl="node1" presStyleIdx="2" presStyleCnt="3"/>
      <dgm:spPr/>
      <dgm:t>
        <a:bodyPr/>
        <a:lstStyle/>
        <a:p>
          <a:endParaRPr lang="en-US"/>
        </a:p>
      </dgm:t>
    </dgm:pt>
    <dgm:pt modelId="{B8B34ADC-0EF3-4DCB-9D66-7A2702021208}" type="pres">
      <dgm:prSet presAssocID="{8798CEDE-7B44-450E-BFA2-6DFE0F7D5CEC}" presName="connector1" presStyleLbl="sibTrans2D1" presStyleIdx="0" presStyleCnt="3"/>
      <dgm:spPr/>
      <dgm:t>
        <a:bodyPr/>
        <a:lstStyle/>
        <a:p>
          <a:endParaRPr lang="en-US"/>
        </a:p>
      </dgm:t>
    </dgm:pt>
    <dgm:pt modelId="{1D60A42E-E480-4750-8335-F81968FCF8B7}" type="pres">
      <dgm:prSet presAssocID="{7EAE6CC7-DF29-45BE-B16B-EF88F67D8A12}" presName="connector2" presStyleLbl="sibTrans2D1" presStyleIdx="1" presStyleCnt="3"/>
      <dgm:spPr/>
      <dgm:t>
        <a:bodyPr/>
        <a:lstStyle/>
        <a:p>
          <a:endParaRPr lang="en-US"/>
        </a:p>
      </dgm:t>
    </dgm:pt>
    <dgm:pt modelId="{66076FAF-F182-47F8-81EC-7AB2969E6B13}" type="pres">
      <dgm:prSet presAssocID="{E31E16BF-5778-4AEF-89B8-6526831E2522}" presName="connector3" presStyleLbl="sibTrans2D1" presStyleIdx="2" presStyleCnt="3"/>
      <dgm:spPr/>
      <dgm:t>
        <a:bodyPr/>
        <a:lstStyle/>
        <a:p>
          <a:endParaRPr lang="en-US"/>
        </a:p>
      </dgm:t>
    </dgm:pt>
  </dgm:ptLst>
  <dgm:cxnLst>
    <dgm:cxn modelId="{4918F0EF-D367-45FA-A210-0527BED6B58E}" type="presOf" srcId="{8798CEDE-7B44-450E-BFA2-6DFE0F7D5CEC}" destId="{B8B34ADC-0EF3-4DCB-9D66-7A2702021208}" srcOrd="0" destOrd="0" presId="urn:microsoft.com/office/officeart/2005/8/layout/gear1"/>
    <dgm:cxn modelId="{A46B86A7-BE43-4BDB-9E7E-B74CCD9AA584}" srcId="{789AFD5D-E47D-4A51-9161-9CACCF3F02E8}" destId="{2CCF717E-EBBF-4F19-888C-757464C1431A}" srcOrd="2" destOrd="0" parTransId="{2E6FC7DD-A658-414F-99F8-A6E90255E5EB}" sibTransId="{E31E16BF-5778-4AEF-89B8-6526831E2522}"/>
    <dgm:cxn modelId="{4F817710-F217-4C59-A3F0-1801F83337A8}" type="presOf" srcId="{FE4D8AD8-029A-4672-BF84-603BEFE05801}" destId="{4E5451E5-7FEF-4942-80EE-0B5BC7468A51}" srcOrd="1" destOrd="0" presId="urn:microsoft.com/office/officeart/2005/8/layout/gear1"/>
    <dgm:cxn modelId="{96410711-2448-4827-8757-6DCA3ED806F2}" type="presOf" srcId="{2CCF717E-EBBF-4F19-888C-757464C1431A}" destId="{F074A510-01DC-48CE-BE40-BC11F8C16796}" srcOrd="2" destOrd="0" presId="urn:microsoft.com/office/officeart/2005/8/layout/gear1"/>
    <dgm:cxn modelId="{8D27837E-BADA-4464-91D3-09C479247F87}" type="presOf" srcId="{2CCF717E-EBBF-4F19-888C-757464C1431A}" destId="{F0E51C78-12CD-4B18-B673-4D2C2F7DD16A}" srcOrd="3" destOrd="0" presId="urn:microsoft.com/office/officeart/2005/8/layout/gear1"/>
    <dgm:cxn modelId="{1B59C335-DD27-443F-AD24-DEE0FF402E3C}" type="presOf" srcId="{FE4D8AD8-029A-4672-BF84-603BEFE05801}" destId="{919B9893-F367-4B7A-A25E-258344B22A87}" srcOrd="2" destOrd="0" presId="urn:microsoft.com/office/officeart/2005/8/layout/gear1"/>
    <dgm:cxn modelId="{E0178EF0-738D-411A-8605-BBE09F8E76B7}" srcId="{789AFD5D-E47D-4A51-9161-9CACCF3F02E8}" destId="{D21CD6F4-48B6-4080-A82B-73B6EFE0E127}" srcOrd="0" destOrd="0" parTransId="{9CCD1B4C-C565-469F-A3BE-D733002542A8}" sibTransId="{8798CEDE-7B44-450E-BFA2-6DFE0F7D5CEC}"/>
    <dgm:cxn modelId="{2D50E2A8-D1D6-4B66-9328-1FB2FBC030DC}" type="presOf" srcId="{789AFD5D-E47D-4A51-9161-9CACCF3F02E8}" destId="{83078F82-DFFC-4E78-A6F1-B30090D38F3E}" srcOrd="0" destOrd="0" presId="urn:microsoft.com/office/officeart/2005/8/layout/gear1"/>
    <dgm:cxn modelId="{1B36DD4C-FACA-44BF-900E-7288AAFD38CD}" type="presOf" srcId="{D21CD6F4-48B6-4080-A82B-73B6EFE0E127}" destId="{38429285-0AB1-4A56-A54E-E439A4A96522}" srcOrd="1" destOrd="0" presId="urn:microsoft.com/office/officeart/2005/8/layout/gear1"/>
    <dgm:cxn modelId="{90D19BAE-BCF9-4B10-A707-98779B219619}" type="presOf" srcId="{2CCF717E-EBBF-4F19-888C-757464C1431A}" destId="{ABA19056-3244-4DAC-8DE0-37E844DA1CA6}" srcOrd="0" destOrd="0" presId="urn:microsoft.com/office/officeart/2005/8/layout/gear1"/>
    <dgm:cxn modelId="{1170E889-AB2D-4089-8D60-777DB3B7F144}" type="presOf" srcId="{2CCF717E-EBBF-4F19-888C-757464C1431A}" destId="{F7A579EF-0B55-4C7E-A50E-486421ADD19C}" srcOrd="1" destOrd="0" presId="urn:microsoft.com/office/officeart/2005/8/layout/gear1"/>
    <dgm:cxn modelId="{EC452A5A-533D-4E65-8336-29B053EE55E4}" type="presOf" srcId="{D21CD6F4-48B6-4080-A82B-73B6EFE0E127}" destId="{D254E4C8-FB99-4BEE-9C39-3DC2C879CA2D}" srcOrd="0" destOrd="0" presId="urn:microsoft.com/office/officeart/2005/8/layout/gear1"/>
    <dgm:cxn modelId="{917E1EBF-9125-4665-9743-1998561B4665}" type="presOf" srcId="{7EAE6CC7-DF29-45BE-B16B-EF88F67D8A12}" destId="{1D60A42E-E480-4750-8335-F81968FCF8B7}" srcOrd="0" destOrd="0" presId="urn:microsoft.com/office/officeart/2005/8/layout/gear1"/>
    <dgm:cxn modelId="{67909E28-B008-47E6-9403-375695F28983}" srcId="{789AFD5D-E47D-4A51-9161-9CACCF3F02E8}" destId="{FE4D8AD8-029A-4672-BF84-603BEFE05801}" srcOrd="1" destOrd="0" parTransId="{04F224D4-EABC-424D-A459-423A6E5C7065}" sibTransId="{7EAE6CC7-DF29-45BE-B16B-EF88F67D8A12}"/>
    <dgm:cxn modelId="{B591391C-C0C8-4832-A5EB-CC04E9F11A6B}" type="presOf" srcId="{FE4D8AD8-029A-4672-BF84-603BEFE05801}" destId="{53220CC9-2E88-4AB3-BC16-BF6E7D850513}" srcOrd="0" destOrd="0" presId="urn:microsoft.com/office/officeart/2005/8/layout/gear1"/>
    <dgm:cxn modelId="{E508A971-0B41-4413-A341-CF99AD8B8422}" type="presOf" srcId="{E31E16BF-5778-4AEF-89B8-6526831E2522}" destId="{66076FAF-F182-47F8-81EC-7AB2969E6B13}" srcOrd="0" destOrd="0" presId="urn:microsoft.com/office/officeart/2005/8/layout/gear1"/>
    <dgm:cxn modelId="{6F0B897F-FF84-4401-BC66-BACC43E208F0}" type="presOf" srcId="{D21CD6F4-48B6-4080-A82B-73B6EFE0E127}" destId="{12A08465-49CD-4F61-801A-69BAB0CEAE67}" srcOrd="2" destOrd="0" presId="urn:microsoft.com/office/officeart/2005/8/layout/gear1"/>
    <dgm:cxn modelId="{074860A2-DDD5-4D63-8A60-BB39E3530A3E}" type="presParOf" srcId="{83078F82-DFFC-4E78-A6F1-B30090D38F3E}" destId="{D254E4C8-FB99-4BEE-9C39-3DC2C879CA2D}" srcOrd="0" destOrd="0" presId="urn:microsoft.com/office/officeart/2005/8/layout/gear1"/>
    <dgm:cxn modelId="{37EB7708-2FBC-4AAE-BE81-E63E320C3497}" type="presParOf" srcId="{83078F82-DFFC-4E78-A6F1-B30090D38F3E}" destId="{38429285-0AB1-4A56-A54E-E439A4A96522}" srcOrd="1" destOrd="0" presId="urn:microsoft.com/office/officeart/2005/8/layout/gear1"/>
    <dgm:cxn modelId="{A0042AF5-BA54-4604-8EB9-2A25A09590CD}" type="presParOf" srcId="{83078F82-DFFC-4E78-A6F1-B30090D38F3E}" destId="{12A08465-49CD-4F61-801A-69BAB0CEAE67}" srcOrd="2" destOrd="0" presId="urn:microsoft.com/office/officeart/2005/8/layout/gear1"/>
    <dgm:cxn modelId="{42529926-4AAF-4192-965A-3957F82F8D75}" type="presParOf" srcId="{83078F82-DFFC-4E78-A6F1-B30090D38F3E}" destId="{53220CC9-2E88-4AB3-BC16-BF6E7D850513}" srcOrd="3" destOrd="0" presId="urn:microsoft.com/office/officeart/2005/8/layout/gear1"/>
    <dgm:cxn modelId="{286038CF-A27D-4126-9AEA-D12F7953E5C0}" type="presParOf" srcId="{83078F82-DFFC-4E78-A6F1-B30090D38F3E}" destId="{4E5451E5-7FEF-4942-80EE-0B5BC7468A51}" srcOrd="4" destOrd="0" presId="urn:microsoft.com/office/officeart/2005/8/layout/gear1"/>
    <dgm:cxn modelId="{120764A9-B074-4806-ACB4-3BE8A7B95F7A}" type="presParOf" srcId="{83078F82-DFFC-4E78-A6F1-B30090D38F3E}" destId="{919B9893-F367-4B7A-A25E-258344B22A87}" srcOrd="5" destOrd="0" presId="urn:microsoft.com/office/officeart/2005/8/layout/gear1"/>
    <dgm:cxn modelId="{FD011471-4555-4D16-ACB6-B6B23A31C93F}" type="presParOf" srcId="{83078F82-DFFC-4E78-A6F1-B30090D38F3E}" destId="{ABA19056-3244-4DAC-8DE0-37E844DA1CA6}" srcOrd="6" destOrd="0" presId="urn:microsoft.com/office/officeart/2005/8/layout/gear1"/>
    <dgm:cxn modelId="{4AC4AE98-D639-447A-A44A-E97DBB98E957}" type="presParOf" srcId="{83078F82-DFFC-4E78-A6F1-B30090D38F3E}" destId="{F7A579EF-0B55-4C7E-A50E-486421ADD19C}" srcOrd="7" destOrd="0" presId="urn:microsoft.com/office/officeart/2005/8/layout/gear1"/>
    <dgm:cxn modelId="{96EB6EF0-2DCE-4DF8-9475-006527467833}" type="presParOf" srcId="{83078F82-DFFC-4E78-A6F1-B30090D38F3E}" destId="{F074A510-01DC-48CE-BE40-BC11F8C16796}" srcOrd="8" destOrd="0" presId="urn:microsoft.com/office/officeart/2005/8/layout/gear1"/>
    <dgm:cxn modelId="{C6B6D5F1-5603-4B01-B1C4-483AB5FEE56D}" type="presParOf" srcId="{83078F82-DFFC-4E78-A6F1-B30090D38F3E}" destId="{F0E51C78-12CD-4B18-B673-4D2C2F7DD16A}" srcOrd="9" destOrd="0" presId="urn:microsoft.com/office/officeart/2005/8/layout/gear1"/>
    <dgm:cxn modelId="{FF6A2433-6C6A-41A1-A3AE-7642CC3091CF}" type="presParOf" srcId="{83078F82-DFFC-4E78-A6F1-B30090D38F3E}" destId="{B8B34ADC-0EF3-4DCB-9D66-7A2702021208}" srcOrd="10" destOrd="0" presId="urn:microsoft.com/office/officeart/2005/8/layout/gear1"/>
    <dgm:cxn modelId="{BDAF8351-ED60-42F1-AD88-248894987CC2}" type="presParOf" srcId="{83078F82-DFFC-4E78-A6F1-B30090D38F3E}" destId="{1D60A42E-E480-4750-8335-F81968FCF8B7}" srcOrd="11" destOrd="0" presId="urn:microsoft.com/office/officeart/2005/8/layout/gear1"/>
    <dgm:cxn modelId="{0140BA94-0311-43AA-B9BE-4AF82947A46D}" type="presParOf" srcId="{83078F82-DFFC-4E78-A6F1-B30090D38F3E}" destId="{66076FAF-F182-47F8-81EC-7AB2969E6B13}"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FDC8EE-0DE0-478A-9BBC-8A979D5E446B}">
      <dsp:nvSpPr>
        <dsp:cNvPr id="0" name=""/>
        <dsp:cNvSpPr/>
      </dsp:nvSpPr>
      <dsp:spPr>
        <a:xfrm>
          <a:off x="1115747" y="1074"/>
          <a:ext cx="654580" cy="654580"/>
        </a:xfrm>
        <a:prstGeom prst="ellipse">
          <a:avLst/>
        </a:prstGeom>
        <a:solidFill>
          <a:schemeClr val="accent3">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ro-RO" sz="900" kern="1200" dirty="0" smtClean="0"/>
            <a:t>AICPS</a:t>
          </a:r>
          <a:endParaRPr lang="en-US" sz="900" kern="1200" dirty="0"/>
        </a:p>
      </dsp:txBody>
      <dsp:txXfrm>
        <a:off x="1211608" y="96935"/>
        <a:ext cx="462858" cy="462858"/>
      </dsp:txXfrm>
    </dsp:sp>
    <dsp:sp modelId="{954C3592-219D-48DE-85DE-94C570630542}">
      <dsp:nvSpPr>
        <dsp:cNvPr id="0" name=""/>
        <dsp:cNvSpPr/>
      </dsp:nvSpPr>
      <dsp:spPr>
        <a:xfrm rot="1542857">
          <a:off x="1794374" y="428996"/>
          <a:ext cx="173999" cy="220921"/>
        </a:xfrm>
        <a:prstGeom prst="rightArrow">
          <a:avLst>
            <a:gd name="adj1" fmla="val 60000"/>
            <a:gd name="adj2" fmla="val 50000"/>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1796959" y="461856"/>
        <a:ext cx="121799" cy="132553"/>
      </dsp:txXfrm>
    </dsp:sp>
    <dsp:sp modelId="{BA7659FF-5CB9-4BF8-8B4B-92AAF501A3CA}">
      <dsp:nvSpPr>
        <dsp:cNvPr id="0" name=""/>
        <dsp:cNvSpPr/>
      </dsp:nvSpPr>
      <dsp:spPr>
        <a:xfrm>
          <a:off x="2001293" y="427531"/>
          <a:ext cx="654580" cy="654580"/>
        </a:xfrm>
        <a:prstGeom prst="ellipse">
          <a:avLst/>
        </a:prstGeom>
        <a:solidFill>
          <a:schemeClr val="accent3">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ro-RO" sz="900" kern="1200" dirty="0" smtClean="0"/>
            <a:t>OAR</a:t>
          </a:r>
          <a:endParaRPr lang="en-US" sz="900" kern="1200" dirty="0"/>
        </a:p>
      </dsp:txBody>
      <dsp:txXfrm>
        <a:off x="2097154" y="523392"/>
        <a:ext cx="462858" cy="462858"/>
      </dsp:txXfrm>
    </dsp:sp>
    <dsp:sp modelId="{8A53F22C-E9C2-4ABF-A078-E3674E0CE35E}">
      <dsp:nvSpPr>
        <dsp:cNvPr id="0" name=""/>
        <dsp:cNvSpPr/>
      </dsp:nvSpPr>
      <dsp:spPr>
        <a:xfrm rot="4628571">
          <a:off x="2349844" y="1118680"/>
          <a:ext cx="173999" cy="220921"/>
        </a:xfrm>
        <a:prstGeom prst="rightArrow">
          <a:avLst>
            <a:gd name="adj1" fmla="val 60000"/>
            <a:gd name="adj2" fmla="val 50000"/>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2370136" y="1137418"/>
        <a:ext cx="121799" cy="132553"/>
      </dsp:txXfrm>
    </dsp:sp>
    <dsp:sp modelId="{650F382D-0B09-4D5B-BBB1-00CAD9652052}">
      <dsp:nvSpPr>
        <dsp:cNvPr id="0" name=""/>
        <dsp:cNvSpPr/>
      </dsp:nvSpPr>
      <dsp:spPr>
        <a:xfrm>
          <a:off x="2220005" y="1385770"/>
          <a:ext cx="654580" cy="654580"/>
        </a:xfrm>
        <a:prstGeom prst="ellipse">
          <a:avLst/>
        </a:prstGeom>
        <a:solidFill>
          <a:schemeClr val="accent3">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ro-RO" sz="900" kern="1200" dirty="0" smtClean="0"/>
            <a:t>AIIR </a:t>
          </a:r>
        </a:p>
        <a:p>
          <a:pPr lvl="0" algn="ctr" defTabSz="400050">
            <a:lnSpc>
              <a:spcPct val="90000"/>
            </a:lnSpc>
            <a:spcBef>
              <a:spcPct val="0"/>
            </a:spcBef>
            <a:spcAft>
              <a:spcPct val="35000"/>
            </a:spcAft>
          </a:pPr>
          <a:r>
            <a:rPr lang="ro-RO" sz="900" kern="1200" dirty="0" smtClean="0"/>
            <a:t>ARIC</a:t>
          </a:r>
          <a:endParaRPr lang="en-US" sz="900" kern="1200" dirty="0"/>
        </a:p>
      </dsp:txBody>
      <dsp:txXfrm>
        <a:off x="2315866" y="1481631"/>
        <a:ext cx="462858" cy="462858"/>
      </dsp:txXfrm>
    </dsp:sp>
    <dsp:sp modelId="{C9AADC99-F17A-48BB-8045-1B56818EF6B8}">
      <dsp:nvSpPr>
        <dsp:cNvPr id="0" name=""/>
        <dsp:cNvSpPr/>
      </dsp:nvSpPr>
      <dsp:spPr>
        <a:xfrm rot="7714286">
          <a:off x="2156957" y="1982975"/>
          <a:ext cx="173999" cy="220921"/>
        </a:xfrm>
        <a:prstGeom prst="rightArrow">
          <a:avLst>
            <a:gd name="adj1" fmla="val 60000"/>
            <a:gd name="adj2" fmla="val 50000"/>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2199330" y="2006753"/>
        <a:ext cx="121799" cy="132553"/>
      </dsp:txXfrm>
    </dsp:sp>
    <dsp:sp modelId="{9ACC7B76-C7E7-4A4A-9A09-425308E11FA1}">
      <dsp:nvSpPr>
        <dsp:cNvPr id="0" name=""/>
        <dsp:cNvSpPr/>
      </dsp:nvSpPr>
      <dsp:spPr>
        <a:xfrm>
          <a:off x="1607188" y="2154219"/>
          <a:ext cx="654580" cy="654580"/>
        </a:xfrm>
        <a:prstGeom prst="ellipse">
          <a:avLst/>
        </a:prstGeom>
        <a:solidFill>
          <a:schemeClr val="accent3">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ro-RO" sz="900" kern="1200" dirty="0" smtClean="0"/>
            <a:t>CIROM</a:t>
          </a:r>
          <a:endParaRPr lang="en-US" sz="900" kern="1200" dirty="0" smtClean="0"/>
        </a:p>
        <a:p>
          <a:pPr lvl="0" algn="ctr" defTabSz="400050">
            <a:lnSpc>
              <a:spcPct val="90000"/>
            </a:lnSpc>
            <a:spcBef>
              <a:spcPct val="0"/>
            </a:spcBef>
            <a:spcAft>
              <a:spcPct val="35000"/>
            </a:spcAft>
          </a:pPr>
          <a:r>
            <a:rPr lang="en-US" sz="900" kern="1200" dirty="0" smtClean="0"/>
            <a:t>ANEVAR</a:t>
          </a:r>
          <a:endParaRPr lang="ro-RO" sz="900" kern="1200" dirty="0" smtClean="0"/>
        </a:p>
      </dsp:txBody>
      <dsp:txXfrm>
        <a:off x="1703049" y="2250080"/>
        <a:ext cx="462858" cy="462858"/>
      </dsp:txXfrm>
    </dsp:sp>
    <dsp:sp modelId="{D50AE7D8-551E-4DBC-B9F9-0348B70C4D4A}">
      <dsp:nvSpPr>
        <dsp:cNvPr id="0" name=""/>
        <dsp:cNvSpPr/>
      </dsp:nvSpPr>
      <dsp:spPr>
        <a:xfrm rot="10800000">
          <a:off x="1360962" y="2371049"/>
          <a:ext cx="173999" cy="220921"/>
        </a:xfrm>
        <a:prstGeom prst="rightArrow">
          <a:avLst>
            <a:gd name="adj1" fmla="val 60000"/>
            <a:gd name="adj2" fmla="val 50000"/>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1413162" y="2415233"/>
        <a:ext cx="121799" cy="132553"/>
      </dsp:txXfrm>
    </dsp:sp>
    <dsp:sp modelId="{1A2777E1-CA1C-4EF9-A965-5A5158CDD6FF}">
      <dsp:nvSpPr>
        <dsp:cNvPr id="0" name=""/>
        <dsp:cNvSpPr/>
      </dsp:nvSpPr>
      <dsp:spPr>
        <a:xfrm>
          <a:off x="624305" y="2154219"/>
          <a:ext cx="654580" cy="654580"/>
        </a:xfrm>
        <a:prstGeom prst="ellipse">
          <a:avLst/>
        </a:prstGeom>
        <a:solidFill>
          <a:schemeClr val="accent3">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ro-RO" sz="900" kern="1200" dirty="0" smtClean="0"/>
            <a:t>PATRO</a:t>
          </a:r>
        </a:p>
        <a:p>
          <a:pPr lvl="0" algn="ctr" defTabSz="400050">
            <a:lnSpc>
              <a:spcPct val="90000"/>
            </a:lnSpc>
            <a:spcBef>
              <a:spcPct val="0"/>
            </a:spcBef>
            <a:spcAft>
              <a:spcPct val="35000"/>
            </a:spcAft>
          </a:pPr>
          <a:r>
            <a:rPr lang="ro-RO" sz="900" kern="1200" dirty="0" smtClean="0"/>
            <a:t>MAT</a:t>
          </a:r>
          <a:endParaRPr lang="en-US" sz="900" kern="1200" dirty="0"/>
        </a:p>
      </dsp:txBody>
      <dsp:txXfrm>
        <a:off x="720166" y="2250080"/>
        <a:ext cx="462858" cy="462858"/>
      </dsp:txXfrm>
    </dsp:sp>
    <dsp:sp modelId="{B9A0CA6F-89DF-4F27-AA38-D1975667A9A9}">
      <dsp:nvSpPr>
        <dsp:cNvPr id="0" name=""/>
        <dsp:cNvSpPr/>
      </dsp:nvSpPr>
      <dsp:spPr>
        <a:xfrm rot="13885714">
          <a:off x="561258" y="1990675"/>
          <a:ext cx="173999" cy="220921"/>
        </a:xfrm>
        <a:prstGeom prst="rightArrow">
          <a:avLst>
            <a:gd name="adj1" fmla="val 60000"/>
            <a:gd name="adj2" fmla="val 50000"/>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603631" y="2055265"/>
        <a:ext cx="121799" cy="132553"/>
      </dsp:txXfrm>
    </dsp:sp>
    <dsp:sp modelId="{CB97800A-E978-4034-8130-17AE85F6DF40}">
      <dsp:nvSpPr>
        <dsp:cNvPr id="0" name=""/>
        <dsp:cNvSpPr/>
      </dsp:nvSpPr>
      <dsp:spPr>
        <a:xfrm>
          <a:off x="11488" y="1385770"/>
          <a:ext cx="654580" cy="654580"/>
        </a:xfrm>
        <a:prstGeom prst="ellipse">
          <a:avLst/>
        </a:prstGeom>
        <a:solidFill>
          <a:schemeClr val="accent3">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ro-RO" sz="900" kern="1200" dirty="0" smtClean="0"/>
            <a:t>ARACO</a:t>
          </a:r>
          <a:endParaRPr lang="en-US" sz="900" kern="1200" dirty="0"/>
        </a:p>
      </dsp:txBody>
      <dsp:txXfrm>
        <a:off x="107349" y="1481631"/>
        <a:ext cx="462858" cy="462858"/>
      </dsp:txXfrm>
    </dsp:sp>
    <dsp:sp modelId="{D0ECF2DA-5DD9-4ABB-9402-88AC109E9CA3}">
      <dsp:nvSpPr>
        <dsp:cNvPr id="0" name=""/>
        <dsp:cNvSpPr/>
      </dsp:nvSpPr>
      <dsp:spPr>
        <a:xfrm rot="16971429">
          <a:off x="360039" y="1128282"/>
          <a:ext cx="173999" cy="220921"/>
        </a:xfrm>
        <a:prstGeom prst="rightArrow">
          <a:avLst>
            <a:gd name="adj1" fmla="val 60000"/>
            <a:gd name="adj2" fmla="val 50000"/>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380331" y="1197912"/>
        <a:ext cx="121799" cy="132553"/>
      </dsp:txXfrm>
    </dsp:sp>
    <dsp:sp modelId="{9BB0A1C8-C2B7-48C3-A893-A73BC31AFBB9}">
      <dsp:nvSpPr>
        <dsp:cNvPr id="0" name=""/>
        <dsp:cNvSpPr/>
      </dsp:nvSpPr>
      <dsp:spPr>
        <a:xfrm>
          <a:off x="230200" y="427531"/>
          <a:ext cx="654580" cy="654580"/>
        </a:xfrm>
        <a:prstGeom prst="ellipse">
          <a:avLst/>
        </a:prstGeom>
        <a:solidFill>
          <a:schemeClr val="accent3">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ro-RO" sz="900" kern="1200" dirty="0" smtClean="0"/>
            <a:t>FPSC</a:t>
          </a:r>
        </a:p>
      </dsp:txBody>
      <dsp:txXfrm>
        <a:off x="326061" y="523392"/>
        <a:ext cx="462858" cy="462858"/>
      </dsp:txXfrm>
    </dsp:sp>
    <dsp:sp modelId="{DAF18788-B9A3-4500-BEA3-E5807AFA084A}">
      <dsp:nvSpPr>
        <dsp:cNvPr id="0" name=""/>
        <dsp:cNvSpPr/>
      </dsp:nvSpPr>
      <dsp:spPr>
        <a:xfrm rot="20057143">
          <a:off x="908827" y="433269"/>
          <a:ext cx="173999" cy="220921"/>
        </a:xfrm>
        <a:prstGeom prst="rightArrow">
          <a:avLst>
            <a:gd name="adj1" fmla="val 60000"/>
            <a:gd name="adj2" fmla="val 50000"/>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911412" y="488777"/>
        <a:ext cx="121799" cy="1325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929A1-37DE-45A6-9906-358DB82391CF}">
      <dsp:nvSpPr>
        <dsp:cNvPr id="0" name=""/>
        <dsp:cNvSpPr/>
      </dsp:nvSpPr>
      <dsp:spPr>
        <a:xfrm rot="16200000">
          <a:off x="938590" y="-938590"/>
          <a:ext cx="2709333" cy="4586514"/>
        </a:xfrm>
        <a:prstGeom prst="round1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ro-RO" sz="1800" kern="1200" dirty="0" smtClean="0"/>
            <a:t>executanții, </a:t>
          </a:r>
          <a:r>
            <a:rPr lang="ro-RO" sz="18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proiectanții, verificatorii de proiecte, experți tehnici</a:t>
          </a:r>
          <a:r>
            <a:rPr lang="ro-RO" sz="1800" kern="1200" dirty="0" smtClean="0"/>
            <a:t>, responsabilii tehnici cu execuția, diriginții de șantier, </a:t>
          </a:r>
          <a:r>
            <a:rPr lang="ro-RO" sz="1800" kern="1200" dirty="0" smtClean="0">
              <a:solidFill>
                <a:srgbClr val="FFC000"/>
              </a:solidFill>
            </a:rPr>
            <a:t>auditorii energetici pentru clădiri</a:t>
          </a:r>
          <a:r>
            <a:rPr lang="ro-RO" sz="1800" kern="1200" dirty="0" smtClean="0"/>
            <a:t>.</a:t>
          </a:r>
          <a:endParaRPr lang="en-US" sz="1800" kern="1200" dirty="0"/>
        </a:p>
      </dsp:txBody>
      <dsp:txXfrm rot="5400000">
        <a:off x="0" y="0"/>
        <a:ext cx="4586514" cy="2032000"/>
      </dsp:txXfrm>
    </dsp:sp>
    <dsp:sp modelId="{D5BF1248-0888-438C-921C-857E9E1B5B7B}">
      <dsp:nvSpPr>
        <dsp:cNvPr id="0" name=""/>
        <dsp:cNvSpPr/>
      </dsp:nvSpPr>
      <dsp:spPr>
        <a:xfrm>
          <a:off x="4586514" y="0"/>
          <a:ext cx="4586514" cy="2709333"/>
        </a:xfrm>
        <a:prstGeom prst="round1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ro-RO" sz="1800" kern="1200" smtClean="0"/>
            <a:t>producătorii/fabricanții de produse pentru construcții, resprezentanții autorizați ai acestora, importatorii, distribuitorii de produse pt c-ții, organismele de evaluare și verificare a constanței performanței produselor pentru construcții.</a:t>
          </a:r>
          <a:endParaRPr lang="en-US" sz="1800" kern="1200"/>
        </a:p>
      </dsp:txBody>
      <dsp:txXfrm>
        <a:off x="4586514" y="0"/>
        <a:ext cx="4586514" cy="2032000"/>
      </dsp:txXfrm>
    </dsp:sp>
    <dsp:sp modelId="{7274DB72-A136-472D-A3CF-836B26360BF5}">
      <dsp:nvSpPr>
        <dsp:cNvPr id="0" name=""/>
        <dsp:cNvSpPr/>
      </dsp:nvSpPr>
      <dsp:spPr>
        <a:xfrm rot="10800000">
          <a:off x="0" y="2709333"/>
          <a:ext cx="4586514" cy="2709333"/>
        </a:xfrm>
        <a:prstGeom prst="round1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ro-RO" sz="1800" kern="1200" smtClean="0"/>
            <a:t>organismele de evaluare tehnică europeană în construcții, organismele elaboratoare de agremente tehnice în construcții, laboratoarele de analize și încercări în construcții.</a:t>
          </a:r>
          <a:endParaRPr lang="en-US" sz="1800" kern="1200"/>
        </a:p>
      </dsp:txBody>
      <dsp:txXfrm rot="10800000">
        <a:off x="0" y="3386666"/>
        <a:ext cx="4586514" cy="2032000"/>
      </dsp:txXfrm>
    </dsp:sp>
    <dsp:sp modelId="{70F5E0EF-478E-4889-A36C-CCC5C4F41D6E}">
      <dsp:nvSpPr>
        <dsp:cNvPr id="0" name=""/>
        <dsp:cNvSpPr/>
      </dsp:nvSpPr>
      <dsp:spPr>
        <a:xfrm rot="5400000">
          <a:off x="5525104" y="1770743"/>
          <a:ext cx="2709333" cy="4586514"/>
        </a:xfrm>
        <a:prstGeom prst="round1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ro-RO" sz="1800" kern="1200" smtClean="0"/>
            <a:t>cercetătorii. </a:t>
          </a:r>
          <a:endParaRPr lang="en-US" sz="1800" kern="1200"/>
        </a:p>
      </dsp:txBody>
      <dsp:txXfrm rot="-5400000">
        <a:off x="4586514" y="3386666"/>
        <a:ext cx="4586514" cy="2032000"/>
      </dsp:txXfrm>
    </dsp:sp>
    <dsp:sp modelId="{C42A082D-B978-46CD-95C2-31E6839DDA3B}">
      <dsp:nvSpPr>
        <dsp:cNvPr id="0" name=""/>
        <dsp:cNvSpPr/>
      </dsp:nvSpPr>
      <dsp:spPr>
        <a:xfrm>
          <a:off x="3210560" y="2032000"/>
          <a:ext cx="2751908" cy="1354666"/>
        </a:xfrm>
        <a:prstGeom prst="roundRect">
          <a:avLst/>
        </a:prstGeom>
        <a:solidFill>
          <a:schemeClr val="accent2">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o-RO" sz="1800" kern="1200" smtClean="0"/>
            <a:t>investitorii, proprietarii, administratorii, utilizatorii</a:t>
          </a:r>
          <a:endParaRPr lang="en-US" sz="1800" kern="1200"/>
        </a:p>
      </dsp:txBody>
      <dsp:txXfrm>
        <a:off x="3276689" y="2098129"/>
        <a:ext cx="2619650" cy="12224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54E4C8-FB99-4BEE-9C39-3DC2C879CA2D}">
      <dsp:nvSpPr>
        <dsp:cNvPr id="0" name=""/>
        <dsp:cNvSpPr/>
      </dsp:nvSpPr>
      <dsp:spPr>
        <a:xfrm>
          <a:off x="739908" y="991578"/>
          <a:ext cx="904333" cy="904333"/>
        </a:xfrm>
        <a:prstGeom prst="gear9">
          <a:avLst/>
        </a:prstGeom>
        <a:solidFill>
          <a:schemeClr val="l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o-RO" sz="2000" kern="1200" dirty="0" smtClean="0"/>
            <a:t>I</a:t>
          </a:r>
          <a:endParaRPr lang="en-US" sz="2000" kern="1200" dirty="0"/>
        </a:p>
      </dsp:txBody>
      <dsp:txXfrm>
        <a:off x="921719" y="1203414"/>
        <a:ext cx="540711" cy="464846"/>
      </dsp:txXfrm>
    </dsp:sp>
    <dsp:sp modelId="{53220CC9-2E88-4AB3-BC16-BF6E7D850513}">
      <dsp:nvSpPr>
        <dsp:cNvPr id="0" name=""/>
        <dsp:cNvSpPr/>
      </dsp:nvSpPr>
      <dsp:spPr>
        <a:xfrm>
          <a:off x="213751" y="777827"/>
          <a:ext cx="657696" cy="657696"/>
        </a:xfrm>
        <a:prstGeom prst="gear6">
          <a:avLst/>
        </a:prstGeom>
        <a:solidFill>
          <a:schemeClr val="l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o-RO" sz="2000" kern="1200" dirty="0" smtClean="0"/>
            <a:t>P</a:t>
          </a:r>
          <a:endParaRPr lang="en-US" sz="2000" kern="1200" dirty="0"/>
        </a:p>
      </dsp:txBody>
      <dsp:txXfrm>
        <a:off x="379328" y="944405"/>
        <a:ext cx="326542" cy="324540"/>
      </dsp:txXfrm>
    </dsp:sp>
    <dsp:sp modelId="{ABA19056-3244-4DAC-8DE0-37E844DA1CA6}">
      <dsp:nvSpPr>
        <dsp:cNvPr id="0" name=""/>
        <dsp:cNvSpPr/>
      </dsp:nvSpPr>
      <dsp:spPr>
        <a:xfrm rot="20700000">
          <a:off x="582128" y="324083"/>
          <a:ext cx="644408" cy="644408"/>
        </a:xfrm>
        <a:prstGeom prst="gear6">
          <a:avLst/>
        </a:prstGeom>
        <a:solidFill>
          <a:schemeClr val="l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o-RO" sz="2000" kern="1200" dirty="0" smtClean="0"/>
            <a:t>c</a:t>
          </a:r>
          <a:endParaRPr lang="en-US" sz="2000" kern="1200" dirty="0"/>
        </a:p>
      </dsp:txBody>
      <dsp:txXfrm rot="-20700000">
        <a:off x="723466" y="465421"/>
        <a:ext cx="361733" cy="361733"/>
      </dsp:txXfrm>
    </dsp:sp>
    <dsp:sp modelId="{B8B34ADC-0EF3-4DCB-9D66-7A2702021208}">
      <dsp:nvSpPr>
        <dsp:cNvPr id="0" name=""/>
        <dsp:cNvSpPr/>
      </dsp:nvSpPr>
      <dsp:spPr>
        <a:xfrm>
          <a:off x="645570" y="868565"/>
          <a:ext cx="1157546" cy="1157546"/>
        </a:xfrm>
        <a:prstGeom prst="circularArrow">
          <a:avLst>
            <a:gd name="adj1" fmla="val 4688"/>
            <a:gd name="adj2" fmla="val 299029"/>
            <a:gd name="adj3" fmla="val 2388572"/>
            <a:gd name="adj4" fmla="val 16170318"/>
            <a:gd name="adj5" fmla="val 5469"/>
          </a:avLst>
        </a:prstGeom>
        <a:solidFill>
          <a:schemeClr val="dk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1D60A42E-E480-4750-8335-F81968FCF8B7}">
      <dsp:nvSpPr>
        <dsp:cNvPr id="0" name=""/>
        <dsp:cNvSpPr/>
      </dsp:nvSpPr>
      <dsp:spPr>
        <a:xfrm>
          <a:off x="97274" y="643247"/>
          <a:ext cx="841029" cy="841029"/>
        </a:xfrm>
        <a:prstGeom prst="leftCircularArrow">
          <a:avLst>
            <a:gd name="adj1" fmla="val 6452"/>
            <a:gd name="adj2" fmla="val 429999"/>
            <a:gd name="adj3" fmla="val 10489124"/>
            <a:gd name="adj4" fmla="val 14837806"/>
            <a:gd name="adj5" fmla="val 7527"/>
          </a:avLst>
        </a:prstGeom>
        <a:solidFill>
          <a:schemeClr val="dk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66076FAF-F182-47F8-81EC-7AB2969E6B13}">
      <dsp:nvSpPr>
        <dsp:cNvPr id="0" name=""/>
        <dsp:cNvSpPr/>
      </dsp:nvSpPr>
      <dsp:spPr>
        <a:xfrm>
          <a:off x="433070" y="193877"/>
          <a:ext cx="906799" cy="906799"/>
        </a:xfrm>
        <a:prstGeom prst="circularArrow">
          <a:avLst>
            <a:gd name="adj1" fmla="val 5984"/>
            <a:gd name="adj2" fmla="val 394124"/>
            <a:gd name="adj3" fmla="val 13313824"/>
            <a:gd name="adj4" fmla="val 10508221"/>
            <a:gd name="adj5" fmla="val 6981"/>
          </a:avLst>
        </a:prstGeom>
        <a:solidFill>
          <a:schemeClr val="dk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C1FBCDE4-D796-4148-B215-209E73122F34}" type="datetimeFigureOut">
              <a:rPr lang="en-US" smtClean="0"/>
              <a:t>16/06/05</a:t>
            </a:fld>
            <a:endParaRPr lang="en-US"/>
          </a:p>
        </p:txBody>
      </p:sp>
      <p:sp>
        <p:nvSpPr>
          <p:cNvPr id="4" name="Footer Placeholder 3"/>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5C2A3427-4DD0-41EA-B68D-C24DFBD4FA1D}" type="slidenum">
              <a:rPr lang="en-US" smtClean="0"/>
              <a:t>‹#›</a:t>
            </a:fld>
            <a:endParaRPr lang="en-US"/>
          </a:p>
        </p:txBody>
      </p:sp>
    </p:spTree>
    <p:extLst>
      <p:ext uri="{BB962C8B-B14F-4D97-AF65-F5344CB8AC3E}">
        <p14:creationId xmlns:p14="http://schemas.microsoft.com/office/powerpoint/2010/main" val="50061858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smtClean="0"/>
            </a:lvl1pPr>
          </a:lstStyle>
          <a:p>
            <a:pPr>
              <a:defRPr/>
            </a:pPr>
            <a:fld id="{E2B55ECF-3F0C-47D6-8EE3-85D7B90EAD25}" type="datetimeFigureOut">
              <a:rPr lang="en-US"/>
              <a:pPr>
                <a:defRPr/>
              </a:pPr>
              <a:t>16/06/05</a:t>
            </a:fld>
            <a:endParaRPr lang="en-US"/>
          </a:p>
        </p:txBody>
      </p:sp>
      <p:sp>
        <p:nvSpPr>
          <p:cNvPr id="4" name="Slide Image Placeholder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5F5C976-78EB-4D8E-8181-896B6A7341CB}" type="slidenum">
              <a:rPr lang="en-US" altLang="ro-RO"/>
              <a:pPr/>
              <a:t>‹#›</a:t>
            </a:fld>
            <a:endParaRPr lang="en-US" altLang="ro-RO"/>
          </a:p>
        </p:txBody>
      </p:sp>
    </p:spTree>
    <p:extLst>
      <p:ext uri="{BB962C8B-B14F-4D97-AF65-F5344CB8AC3E}">
        <p14:creationId xmlns:p14="http://schemas.microsoft.com/office/powerpoint/2010/main" val="1014671164"/>
      </p:ext>
    </p:extLst>
  </p:cSld>
  <p:clrMap bg1="lt1" tx1="dk1" bg2="lt2" tx2="dk2" accent1="accent1" accent2="accent2" accent3="accent3" accent4="accent4" accent5="accent5" accent6="accent6" hlink="hlink" folHlink="folHlink"/>
  <p:hf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F5C976-78EB-4D8E-8181-896B6A7341CB}" type="slidenum">
              <a:rPr lang="en-US" altLang="ro-RO" smtClean="0"/>
              <a:pPr/>
              <a:t>1</a:t>
            </a:fld>
            <a:endParaRPr lang="en-US" altLang="ro-RO"/>
          </a:p>
        </p:txBody>
      </p:sp>
      <p:sp>
        <p:nvSpPr>
          <p:cNvPr id="5" name="Header Placeholder 4"/>
          <p:cNvSpPr>
            <a:spLocks noGrp="1"/>
          </p:cNvSpPr>
          <p:nvPr>
            <p:ph type="hdr" sz="quarter" idx="11"/>
          </p:nvPr>
        </p:nvSpPr>
        <p:spPr/>
        <p:txBody>
          <a:bodyPr/>
          <a:lstStyle/>
          <a:p>
            <a:pPr>
              <a:defRPr/>
            </a:pPr>
            <a:endParaRPr lang="en-US"/>
          </a:p>
        </p:txBody>
      </p:sp>
    </p:spTree>
    <p:extLst>
      <p:ext uri="{BB962C8B-B14F-4D97-AF65-F5344CB8AC3E}">
        <p14:creationId xmlns:p14="http://schemas.microsoft.com/office/powerpoint/2010/main" val="1259637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F5C976-78EB-4D8E-8181-896B6A7341CB}" type="slidenum">
              <a:rPr lang="en-US" altLang="ro-RO" smtClean="0"/>
              <a:pPr/>
              <a:t>31</a:t>
            </a:fld>
            <a:endParaRPr lang="en-US" altLang="ro-RO"/>
          </a:p>
        </p:txBody>
      </p:sp>
      <p:sp>
        <p:nvSpPr>
          <p:cNvPr id="5" name="Header Placeholder 4"/>
          <p:cNvSpPr>
            <a:spLocks noGrp="1"/>
          </p:cNvSpPr>
          <p:nvPr>
            <p:ph type="hdr" sz="quarter" idx="11"/>
          </p:nvPr>
        </p:nvSpPr>
        <p:spPr/>
        <p:txBody>
          <a:bodyPr/>
          <a:lstStyle/>
          <a:p>
            <a:pPr>
              <a:defRPr/>
            </a:pPr>
            <a:endParaRPr lang="en-US"/>
          </a:p>
        </p:txBody>
      </p:sp>
    </p:spTree>
    <p:extLst>
      <p:ext uri="{BB962C8B-B14F-4D97-AF65-F5344CB8AC3E}">
        <p14:creationId xmlns:p14="http://schemas.microsoft.com/office/powerpoint/2010/main" val="3710239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p:cNvGrpSpPr>
            <a:grpSpLocks/>
          </p:cNvGrpSpPr>
          <p:nvPr/>
        </p:nvGrpSpPr>
        <p:grpSpPr bwMode="auto">
          <a:xfrm>
            <a:off x="0" y="-7938"/>
            <a:ext cx="12192000" cy="6865938"/>
            <a:chOff x="0" y="-8467"/>
            <a:chExt cx="12192000" cy="6866467"/>
          </a:xfrm>
        </p:grpSpPr>
        <p:cxnSp>
          <p:nvCxnSpPr>
            <p:cNvPr id="5" name="Straight Connector 4"/>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Isosceles Triangle 8"/>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p:cNvSpPr/>
            <p:nvPr/>
          </p:nvSpPr>
          <p:spPr>
            <a:xfrm rot="10800000">
              <a:off x="0" y="-528"/>
              <a:ext cx="842963" cy="5666225"/>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3"/>
          <p:cNvSpPr>
            <a:spLocks noGrp="1"/>
          </p:cNvSpPr>
          <p:nvPr>
            <p:ph type="dt" sz="half" idx="10"/>
          </p:nvPr>
        </p:nvSpPr>
        <p:spPr/>
        <p:txBody>
          <a:bodyPr/>
          <a:lstStyle>
            <a:lvl1pPr>
              <a:defRPr/>
            </a:lvl1pPr>
          </a:lstStyle>
          <a:p>
            <a:pPr>
              <a:defRPr/>
            </a:pPr>
            <a:fld id="{D4D247AD-4853-4D9A-B5E1-1DEA0DE8FA82}" type="datetime1">
              <a:rPr lang="en-US" smtClean="0"/>
              <a:t>16/06/05</a:t>
            </a:fld>
            <a:endParaRPr lang="en-US"/>
          </a:p>
        </p:txBody>
      </p:sp>
      <p:sp>
        <p:nvSpPr>
          <p:cNvPr id="16" name="Footer Placeholder 4"/>
          <p:cNvSpPr>
            <a:spLocks noGrp="1"/>
          </p:cNvSpPr>
          <p:nvPr>
            <p:ph type="ftr" sz="quarter"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p:txBody>
          <a:bodyPr/>
          <a:lstStyle>
            <a:lvl1pPr>
              <a:defRPr/>
            </a:lvl1pPr>
          </a:lstStyle>
          <a:p>
            <a:fld id="{6465EA87-E410-4F80-ADF2-CB7FA663BAAD}" type="slidenum">
              <a:rPr lang="en-US" altLang="ro-RO"/>
              <a:pPr/>
              <a:t>‹#›</a:t>
            </a:fld>
            <a:endParaRPr lang="en-US" altLang="ro-RO"/>
          </a:p>
        </p:txBody>
      </p:sp>
    </p:spTree>
    <p:extLst>
      <p:ext uri="{BB962C8B-B14F-4D97-AF65-F5344CB8AC3E}">
        <p14:creationId xmlns:p14="http://schemas.microsoft.com/office/powerpoint/2010/main" val="3077310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25F52F7-2014-4814-B538-B08BCAAD4ACD}" type="datetime1">
              <a:rPr lang="en-US" smtClean="0"/>
              <a:t>16/06/05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B15F627-71C9-4CCA-BEA0-90657D652718}" type="slidenum">
              <a:rPr lang="en-US" altLang="ro-RO"/>
              <a:pPr/>
              <a:t>‹#›</a:t>
            </a:fld>
            <a:endParaRPr lang="en-US" altLang="ro-RO"/>
          </a:p>
        </p:txBody>
      </p:sp>
    </p:spTree>
    <p:extLst>
      <p:ext uri="{BB962C8B-B14F-4D97-AF65-F5344CB8AC3E}">
        <p14:creationId xmlns:p14="http://schemas.microsoft.com/office/powerpoint/2010/main" val="1454840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14AED57-DC1F-4163-9096-F6C5B5C5BE41}" type="datetime1">
              <a:rPr lang="en-US" smtClean="0"/>
              <a:t>16/06/05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A041A50-3C22-492A-AB91-4C7A5CDBD9BE}" type="slidenum">
              <a:rPr lang="en-US" altLang="ro-RO"/>
              <a:pPr/>
              <a:t>‹#›</a:t>
            </a:fld>
            <a:endParaRPr lang="en-US" altLang="ro-RO"/>
          </a:p>
        </p:txBody>
      </p:sp>
    </p:spTree>
    <p:extLst>
      <p:ext uri="{BB962C8B-B14F-4D97-AF65-F5344CB8AC3E}">
        <p14:creationId xmlns:p14="http://schemas.microsoft.com/office/powerpoint/2010/main" val="1499618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C15CF533-C408-4365-B871-A44EC7EC7A16}" type="datetime1">
              <a:rPr lang="en-US" smtClean="0"/>
              <a:t>16/06/05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64122BA-2D68-4C71-8457-CAEB093DAC46}" type="slidenum">
              <a:rPr lang="en-US" altLang="ro-RO"/>
              <a:pPr/>
              <a:t>‹#›</a:t>
            </a:fld>
            <a:endParaRPr lang="en-US" altLang="ro-RO"/>
          </a:p>
        </p:txBody>
      </p:sp>
    </p:spTree>
    <p:extLst>
      <p:ext uri="{BB962C8B-B14F-4D97-AF65-F5344CB8AC3E}">
        <p14:creationId xmlns:p14="http://schemas.microsoft.com/office/powerpoint/2010/main" val="1610542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4CED1989-F159-41F3-932C-F2D7B24DA94E}" type="datetime1">
              <a:rPr lang="en-US" smtClean="0"/>
              <a:t>16/06/05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0EF2B739-5865-4CED-B4BE-A6F89F42334F}" type="slidenum">
              <a:rPr lang="en-US" altLang="ro-RO"/>
              <a:pPr/>
              <a:t>‹#›</a:t>
            </a:fld>
            <a:endParaRPr lang="en-US" altLang="ro-RO"/>
          </a:p>
        </p:txBody>
      </p:sp>
    </p:spTree>
    <p:extLst>
      <p:ext uri="{BB962C8B-B14F-4D97-AF65-F5344CB8AC3E}">
        <p14:creationId xmlns:p14="http://schemas.microsoft.com/office/powerpoint/2010/main" val="974864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E7D08FF0-A6BD-4B22-B484-7E80E8605A34}" type="datetime1">
              <a:rPr lang="en-US" smtClean="0"/>
              <a:t>16/06/05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F611FE5-258F-410C-9698-E9B4A8DCEDD8}" type="slidenum">
              <a:rPr lang="en-US" altLang="ro-RO"/>
              <a:pPr/>
              <a:t>‹#›</a:t>
            </a:fld>
            <a:endParaRPr lang="en-US" altLang="ro-RO"/>
          </a:p>
        </p:txBody>
      </p:sp>
    </p:spTree>
    <p:extLst>
      <p:ext uri="{BB962C8B-B14F-4D97-AF65-F5344CB8AC3E}">
        <p14:creationId xmlns:p14="http://schemas.microsoft.com/office/powerpoint/2010/main" val="2370782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F5AD89E-C799-4E62-A7DB-93BC09D730A0}" type="datetime1">
              <a:rPr lang="en-US" smtClean="0"/>
              <a:t>16/06/05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CDA53EE7-7721-4550-982A-D39829E5A7DC}" type="slidenum">
              <a:rPr lang="en-US" altLang="ro-RO"/>
              <a:pPr/>
              <a:t>‹#›</a:t>
            </a:fld>
            <a:endParaRPr lang="en-US" altLang="ro-RO"/>
          </a:p>
        </p:txBody>
      </p:sp>
    </p:spTree>
    <p:extLst>
      <p:ext uri="{BB962C8B-B14F-4D97-AF65-F5344CB8AC3E}">
        <p14:creationId xmlns:p14="http://schemas.microsoft.com/office/powerpoint/2010/main" val="216576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5BBDBD9-72F2-47ED-9A9E-B7E353D9D5CA}" type="datetime1">
              <a:rPr lang="en-US" smtClean="0"/>
              <a:t>16/06/05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F1B602B-6F37-4D7F-9150-FA5AE625B05D}" type="slidenum">
              <a:rPr lang="en-US" altLang="ro-RO"/>
              <a:pPr/>
              <a:t>‹#›</a:t>
            </a:fld>
            <a:endParaRPr lang="en-US" altLang="ro-RO"/>
          </a:p>
        </p:txBody>
      </p:sp>
    </p:spTree>
    <p:extLst>
      <p:ext uri="{BB962C8B-B14F-4D97-AF65-F5344CB8AC3E}">
        <p14:creationId xmlns:p14="http://schemas.microsoft.com/office/powerpoint/2010/main" val="3211719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22E0E28-6F1B-4A6A-8263-548DEFC6E9CA}" type="datetime1">
              <a:rPr lang="en-US" smtClean="0"/>
              <a:t>16/06/05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94337BA-C14A-46A5-995F-DCBCC1745576}" type="slidenum">
              <a:rPr lang="en-US" altLang="ro-RO"/>
              <a:pPr/>
              <a:t>‹#›</a:t>
            </a:fld>
            <a:endParaRPr lang="en-US" altLang="ro-RO"/>
          </a:p>
        </p:txBody>
      </p:sp>
    </p:spTree>
    <p:extLst>
      <p:ext uri="{BB962C8B-B14F-4D97-AF65-F5344CB8AC3E}">
        <p14:creationId xmlns:p14="http://schemas.microsoft.com/office/powerpoint/2010/main" val="509619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0DBAF24-2D43-43EF-8C4F-4375132CD20D}" type="datetime1">
              <a:rPr lang="en-US" smtClean="0"/>
              <a:t>16/06/05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E8DCBC1-A710-4F48-9AD4-D167737D45EE}" type="slidenum">
              <a:rPr lang="en-US" altLang="ro-RO"/>
              <a:pPr/>
              <a:t>‹#›</a:t>
            </a:fld>
            <a:endParaRPr lang="en-US" altLang="ro-RO"/>
          </a:p>
        </p:txBody>
      </p:sp>
    </p:spTree>
    <p:extLst>
      <p:ext uri="{BB962C8B-B14F-4D97-AF65-F5344CB8AC3E}">
        <p14:creationId xmlns:p14="http://schemas.microsoft.com/office/powerpoint/2010/main" val="4015235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41338" y="790575"/>
            <a:ext cx="609600" cy="584200"/>
          </a:xfrm>
          <a:prstGeom prst="rect">
            <a:avLst/>
          </a:prstGeom>
          <a:noFill/>
          <a:ln w="9525">
            <a:noFill/>
            <a:miter lim="800000"/>
            <a:headEnd/>
            <a:tailEnd/>
          </a:ln>
        </p:spPr>
        <p:txBody>
          <a:bodyPr anchor="ctr"/>
          <a:lstStyle/>
          <a:p>
            <a:pPr eaLnBrk="1" hangingPunct="1">
              <a:defRPr/>
            </a:pPr>
            <a:r>
              <a:rPr lang="en-US" sz="8000">
                <a:solidFill>
                  <a:srgbClr val="C0E474"/>
                </a:solidFill>
                <a:latin typeface="Arial" charset="0"/>
              </a:rPr>
              <a:t>“</a:t>
            </a:r>
          </a:p>
        </p:txBody>
      </p:sp>
      <p:sp>
        <p:nvSpPr>
          <p:cNvPr id="6" name="TextBox 5"/>
          <p:cNvSpPr txBox="1">
            <a:spLocks noChangeArrowheads="1"/>
          </p:cNvSpPr>
          <p:nvPr/>
        </p:nvSpPr>
        <p:spPr bwMode="auto">
          <a:xfrm>
            <a:off x="8893175" y="2886075"/>
            <a:ext cx="609600" cy="585788"/>
          </a:xfrm>
          <a:prstGeom prst="rect">
            <a:avLst/>
          </a:prstGeom>
          <a:noFill/>
          <a:ln w="9525">
            <a:noFill/>
            <a:miter lim="800000"/>
            <a:headEnd/>
            <a:tailEnd/>
          </a:ln>
        </p:spPr>
        <p:txBody>
          <a:bodyPr anchor="ctr"/>
          <a:lstStyle/>
          <a:p>
            <a:pPr eaLnBrk="1" hangingPunct="1">
              <a:defRPr/>
            </a:pPr>
            <a:r>
              <a:rPr lang="en-US" sz="8000">
                <a:solidFill>
                  <a:srgbClr val="C0E474"/>
                </a:solidFill>
                <a:latin typeface="Arial" charset="0"/>
              </a:rPr>
              <a:t>”</a:t>
            </a:r>
            <a:endParaRPr lang="en-US">
              <a:solidFill>
                <a:srgbClr val="C0E474"/>
              </a:solidFill>
              <a:latin typeface="Arial" charset="0"/>
            </a:endParaRP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a:lvl1pPr>
          </a:lstStyle>
          <a:p>
            <a:pPr>
              <a:defRPr/>
            </a:pPr>
            <a:fld id="{DB84A36E-1C8A-490F-89E9-98F7AF67A20B}" type="datetime1">
              <a:rPr lang="en-US" smtClean="0"/>
              <a:t>16/06/05</a:t>
            </a:fld>
            <a:endParaRPr lang="en-US"/>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fld id="{5D17A1FF-0BB4-4DCF-8FD6-E3C2F0D92DCA}" type="slidenum">
              <a:rPr lang="en-US" altLang="ro-RO"/>
              <a:pPr/>
              <a:t>‹#›</a:t>
            </a:fld>
            <a:endParaRPr lang="en-US" altLang="ro-RO"/>
          </a:p>
        </p:txBody>
      </p:sp>
    </p:spTree>
    <p:extLst>
      <p:ext uri="{BB962C8B-B14F-4D97-AF65-F5344CB8AC3E}">
        <p14:creationId xmlns:p14="http://schemas.microsoft.com/office/powerpoint/2010/main" val="2625160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159460D-5BEF-4B1C-A562-87D46D70E0A6}" type="datetime1">
              <a:rPr lang="en-US" smtClean="0"/>
              <a:t>16/06/05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E277A16-FD53-424D-AA2B-AF8C84709EC3}" type="slidenum">
              <a:rPr lang="en-US" altLang="ro-RO"/>
              <a:pPr/>
              <a:t>‹#›</a:t>
            </a:fld>
            <a:endParaRPr lang="en-US" altLang="ro-RO"/>
          </a:p>
        </p:txBody>
      </p:sp>
    </p:spTree>
    <p:extLst>
      <p:ext uri="{BB962C8B-B14F-4D97-AF65-F5344CB8AC3E}">
        <p14:creationId xmlns:p14="http://schemas.microsoft.com/office/powerpoint/2010/main" val="120307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41338" y="790575"/>
            <a:ext cx="609600" cy="584200"/>
          </a:xfrm>
          <a:prstGeom prst="rect">
            <a:avLst/>
          </a:prstGeom>
          <a:noFill/>
          <a:ln w="9525">
            <a:noFill/>
            <a:miter lim="800000"/>
            <a:headEnd/>
            <a:tailEnd/>
          </a:ln>
        </p:spPr>
        <p:txBody>
          <a:bodyPr anchor="ctr"/>
          <a:lstStyle/>
          <a:p>
            <a:pPr eaLnBrk="1" hangingPunct="1">
              <a:defRPr/>
            </a:pPr>
            <a:r>
              <a:rPr lang="en-US" sz="8000">
                <a:solidFill>
                  <a:srgbClr val="C0E474"/>
                </a:solidFill>
                <a:latin typeface="Arial" charset="0"/>
              </a:rPr>
              <a:t>“</a:t>
            </a:r>
          </a:p>
        </p:txBody>
      </p:sp>
      <p:sp>
        <p:nvSpPr>
          <p:cNvPr id="6" name="TextBox 5"/>
          <p:cNvSpPr txBox="1">
            <a:spLocks noChangeArrowheads="1"/>
          </p:cNvSpPr>
          <p:nvPr/>
        </p:nvSpPr>
        <p:spPr bwMode="auto">
          <a:xfrm>
            <a:off x="8893175" y="2886075"/>
            <a:ext cx="609600" cy="585788"/>
          </a:xfrm>
          <a:prstGeom prst="rect">
            <a:avLst/>
          </a:prstGeom>
          <a:noFill/>
          <a:ln w="9525">
            <a:noFill/>
            <a:miter lim="800000"/>
            <a:headEnd/>
            <a:tailEnd/>
          </a:ln>
        </p:spPr>
        <p:txBody>
          <a:bodyPr anchor="ctr"/>
          <a:lstStyle/>
          <a:p>
            <a:pPr eaLnBrk="1" hangingPunct="1">
              <a:defRPr/>
            </a:pPr>
            <a:r>
              <a:rPr lang="en-US" sz="8000">
                <a:solidFill>
                  <a:srgbClr val="C0E474"/>
                </a:solidFill>
                <a:latin typeface="Arial" charset="0"/>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a:lvl1pPr>
          </a:lstStyle>
          <a:p>
            <a:pPr>
              <a:defRPr/>
            </a:pPr>
            <a:fld id="{D62FF16B-6620-4182-B59C-1430CAEDA233}" type="datetime1">
              <a:rPr lang="en-US" smtClean="0"/>
              <a:t>16/06/05</a:t>
            </a:fld>
            <a:endParaRPr lang="en-US"/>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fld id="{4A100FB4-6821-4543-9A2F-94DBC7209E7B}" type="slidenum">
              <a:rPr lang="en-US" altLang="ro-RO"/>
              <a:pPr/>
              <a:t>‹#›</a:t>
            </a:fld>
            <a:endParaRPr lang="en-US" altLang="ro-RO"/>
          </a:p>
        </p:txBody>
      </p:sp>
    </p:spTree>
    <p:extLst>
      <p:ext uri="{BB962C8B-B14F-4D97-AF65-F5344CB8AC3E}">
        <p14:creationId xmlns:p14="http://schemas.microsoft.com/office/powerpoint/2010/main" val="1371296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4"/>
          </p:nvPr>
        </p:nvSpPr>
        <p:spPr/>
        <p:txBody>
          <a:bodyPr/>
          <a:lstStyle>
            <a:lvl1pPr>
              <a:defRPr/>
            </a:lvl1pPr>
          </a:lstStyle>
          <a:p>
            <a:pPr>
              <a:defRPr/>
            </a:pPr>
            <a:fld id="{2BFF3DD3-3F62-4CBD-919F-3DFF813774AC}" type="datetime1">
              <a:rPr lang="en-US" smtClean="0"/>
              <a:t>16/06/05</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fld id="{24905BFD-8E2B-4128-8EEC-F19859B23B36}" type="slidenum">
              <a:rPr lang="en-US" altLang="ro-RO"/>
              <a:pPr/>
              <a:t>‹#›</a:t>
            </a:fld>
            <a:endParaRPr lang="en-US" altLang="ro-RO"/>
          </a:p>
        </p:txBody>
      </p:sp>
    </p:spTree>
    <p:extLst>
      <p:ext uri="{BB962C8B-B14F-4D97-AF65-F5344CB8AC3E}">
        <p14:creationId xmlns:p14="http://schemas.microsoft.com/office/powerpoint/2010/main" val="4092018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5BD411F-85DD-4181-BEC7-2E9FD1A2014D}" type="datetime1">
              <a:rPr lang="en-US" smtClean="0"/>
              <a:t>16/06/05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0A6790E-B877-4901-B8DF-8157666AC6D2}" type="slidenum">
              <a:rPr lang="en-US" altLang="ro-RO"/>
              <a:pPr/>
              <a:t>‹#›</a:t>
            </a:fld>
            <a:endParaRPr lang="en-US" altLang="ro-RO"/>
          </a:p>
        </p:txBody>
      </p:sp>
    </p:spTree>
    <p:extLst>
      <p:ext uri="{BB962C8B-B14F-4D97-AF65-F5344CB8AC3E}">
        <p14:creationId xmlns:p14="http://schemas.microsoft.com/office/powerpoint/2010/main" val="3025167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7BB0A24D-AB57-43C8-9FE1-AE93FD1DB98F}" type="datetime1">
              <a:rPr lang="en-US" smtClean="0"/>
              <a:t>16/06/05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C6F2E57-D2D0-4B8A-92DE-DF46795AF56A}" type="slidenum">
              <a:rPr lang="en-US" altLang="ro-RO"/>
              <a:pPr/>
              <a:t>‹#›</a:t>
            </a:fld>
            <a:endParaRPr lang="en-US" altLang="ro-RO"/>
          </a:p>
        </p:txBody>
      </p:sp>
    </p:spTree>
    <p:extLst>
      <p:ext uri="{BB962C8B-B14F-4D97-AF65-F5344CB8AC3E}">
        <p14:creationId xmlns:p14="http://schemas.microsoft.com/office/powerpoint/2010/main" val="2436741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7938"/>
            <a:ext cx="12192000" cy="6865938"/>
            <a:chOff x="0" y="-8467"/>
            <a:chExt cx="12192000" cy="6866467"/>
          </a:xfrm>
        </p:grpSpPr>
        <p:cxnSp>
          <p:nvCxnSpPr>
            <p:cNvPr id="20" name="Straight Connector 19"/>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2981"/>
              <a:ext cx="449263" cy="2845019"/>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27" name="Title Placeholder 1"/>
          <p:cNvSpPr>
            <a:spLocks noGrp="1"/>
          </p:cNvSpPr>
          <p:nvPr>
            <p:ph type="title"/>
          </p:nvPr>
        </p:nvSpPr>
        <p:spPr bwMode="auto">
          <a:xfrm>
            <a:off x="677863" y="609600"/>
            <a:ext cx="85963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o-RO" smtClean="0"/>
              <a:t>Click to edit Master title style</a:t>
            </a:r>
          </a:p>
        </p:txBody>
      </p:sp>
      <p:sp>
        <p:nvSpPr>
          <p:cNvPr id="1028" name="Text Placeholder 2"/>
          <p:cNvSpPr>
            <a:spLocks noGrp="1"/>
          </p:cNvSpPr>
          <p:nvPr>
            <p:ph type="body" idx="1"/>
          </p:nvPr>
        </p:nvSpPr>
        <p:spPr bwMode="auto">
          <a:xfrm>
            <a:off x="677863" y="2160588"/>
            <a:ext cx="8596312"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o-RO" smtClean="0"/>
              <a:t>Click to edit Master text styles</a:t>
            </a:r>
          </a:p>
          <a:p>
            <a:pPr lvl="1"/>
            <a:r>
              <a:rPr lang="en-US" altLang="ro-RO" smtClean="0"/>
              <a:t>Second level</a:t>
            </a:r>
          </a:p>
          <a:p>
            <a:pPr lvl="2"/>
            <a:r>
              <a:rPr lang="en-US" altLang="ro-RO" smtClean="0"/>
              <a:t>Third level</a:t>
            </a:r>
          </a:p>
          <a:p>
            <a:pPr lvl="3"/>
            <a:r>
              <a:rPr lang="en-US" altLang="ro-RO" smtClean="0"/>
              <a:t>Fourth level</a:t>
            </a:r>
          </a:p>
          <a:p>
            <a:pPr lvl="4"/>
            <a:r>
              <a:rPr lang="en-US" altLang="ro-RO" smtClean="0"/>
              <a:t>Fifth level</a:t>
            </a:r>
          </a:p>
        </p:txBody>
      </p:sp>
      <p:sp>
        <p:nvSpPr>
          <p:cNvPr id="4" name="Date Placeholder 3"/>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47EB7751-66FD-40D7-8E3F-BC743293E7D4}" type="datetime1">
              <a:rPr lang="en-US" smtClean="0"/>
              <a:t>16/06/05</a:t>
            </a:fld>
            <a:endParaRPr lang="en-US"/>
          </a:p>
        </p:txBody>
      </p:sp>
      <p:sp>
        <p:nvSpPr>
          <p:cNvPr id="5" name="Footer Placeholder 4"/>
          <p:cNvSpPr>
            <a:spLocks noGrp="1"/>
          </p:cNvSpPr>
          <p:nvPr>
            <p:ph type="ftr" sz="quarter" idx="3"/>
          </p:nvPr>
        </p:nvSpPr>
        <p:spPr>
          <a:xfrm>
            <a:off x="677863" y="6042025"/>
            <a:ext cx="6297612"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589963" y="6042025"/>
            <a:ext cx="684212"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chemeClr val="accent1"/>
                </a:solidFill>
              </a:defRPr>
            </a:lvl1pPr>
          </a:lstStyle>
          <a:p>
            <a:fld id="{3BF30A28-D21E-4961-AA29-B68A3AF2AF8E}" type="slidenum">
              <a:rPr lang="en-US" altLang="ro-RO"/>
              <a:pPr/>
              <a:t>‹#›</a:t>
            </a:fld>
            <a:endParaRPr lang="en-US" altLang="ro-RO"/>
          </a:p>
        </p:txBody>
      </p:sp>
    </p:spTree>
  </p:cSld>
  <p:clrMap bg1="lt1" tx1="dk1" bg2="lt2" tx2="dk2" accent1="accent1" accent2="accent2" accent3="accent3" accent4="accent4" accent5="accent5" accent6="accent6" hlink="hlink" folHlink="folHlink"/>
  <p:sldLayoutIdLst>
    <p:sldLayoutId id="2147483753"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54" r:id="rId11"/>
    <p:sldLayoutId id="2147483749" r:id="rId12"/>
    <p:sldLayoutId id="2147483755" r:id="rId13"/>
    <p:sldLayoutId id="2147483750" r:id="rId14"/>
    <p:sldLayoutId id="2147483751" r:id="rId15"/>
    <p:sldLayoutId id="2147483752" r:id="rId16"/>
  </p:sldLayoutIdLst>
  <p:hf hdr="0" ftr="0" dt="0"/>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dexonline.ro/surse"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dexonline.ro/surse"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dexonline.ro/surse"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s://dexonline.ro/surse"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hyperlink" Target="https://dexonline.ro/surse"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14400" y="1580827"/>
            <a:ext cx="8359775" cy="2470473"/>
          </a:xfrm>
        </p:spPr>
        <p:txBody>
          <a:bodyPr/>
          <a:lstStyle/>
          <a:p>
            <a:pPr algn="l" eaLnBrk="1" hangingPunct="1"/>
            <a:r>
              <a:rPr lang="en-US" altLang="ro-RO" dirty="0" err="1" smtClean="0"/>
              <a:t>Principiile</a:t>
            </a:r>
            <a:r>
              <a:rPr lang="en-US" altLang="ro-RO" dirty="0" smtClean="0"/>
              <a:t> </a:t>
            </a:r>
            <a:r>
              <a:rPr lang="en-US" altLang="ro-RO" dirty="0" err="1" smtClean="0"/>
              <a:t>cadrului</a:t>
            </a:r>
            <a:r>
              <a:rPr lang="en-US" altLang="ro-RO" dirty="0" smtClean="0"/>
              <a:t> </a:t>
            </a:r>
            <a:r>
              <a:rPr lang="en-US" altLang="ro-RO" dirty="0" err="1" smtClean="0"/>
              <a:t>legislativ</a:t>
            </a:r>
            <a:r>
              <a:rPr lang="en-US" altLang="ro-RO" dirty="0" smtClean="0"/>
              <a:t> </a:t>
            </a:r>
            <a:r>
              <a:rPr lang="ro-RO" altLang="ro-RO" dirty="0" smtClean="0"/>
              <a:t>î</a:t>
            </a:r>
            <a:r>
              <a:rPr lang="en-US" altLang="ro-RO" dirty="0" smtClean="0"/>
              <a:t>n do</a:t>
            </a:r>
            <a:r>
              <a:rPr lang="ro-RO" altLang="ro-RO" dirty="0" smtClean="0"/>
              <a:t>meniul construcț</a:t>
            </a:r>
            <a:r>
              <a:rPr lang="en-US" altLang="ro-RO" dirty="0" err="1" smtClean="0"/>
              <a:t>i</a:t>
            </a:r>
            <a:r>
              <a:rPr lang="ro-RO" altLang="ro-RO" dirty="0" smtClean="0"/>
              <a:t>ilor</a:t>
            </a:r>
            <a:endParaRPr lang="en-US" altLang="ro-RO" dirty="0" smtClean="0"/>
          </a:p>
        </p:txBody>
      </p:sp>
      <p:sp>
        <p:nvSpPr>
          <p:cNvPr id="3" name="Subtitle 2"/>
          <p:cNvSpPr>
            <a:spLocks noGrp="1"/>
          </p:cNvSpPr>
          <p:nvPr>
            <p:ph type="subTitle" idx="1"/>
          </p:nvPr>
        </p:nvSpPr>
        <p:spPr>
          <a:xfrm>
            <a:off x="1392238" y="5003800"/>
            <a:ext cx="7767637" cy="1096963"/>
          </a:xfrm>
        </p:spPr>
        <p:txBody>
          <a:bodyPr rtlCol="0">
            <a:normAutofit/>
          </a:bodyPr>
          <a:lstStyle/>
          <a:p>
            <a:pPr eaLnBrk="1" fontAlgn="auto" hangingPunct="1">
              <a:spcAft>
                <a:spcPts val="0"/>
              </a:spcAft>
              <a:buFont typeface="Wingdings 3" charset="2"/>
              <a:buNone/>
              <a:defRPr/>
            </a:pPr>
            <a:r>
              <a:rPr lang="en-US" sz="4000" smtClean="0"/>
              <a:t>BUCUR</a:t>
            </a:r>
            <a:r>
              <a:rPr lang="ro-RO" sz="4000" smtClean="0"/>
              <a:t>EȘTI, 3 Iunie 2016</a:t>
            </a:r>
            <a:endParaRPr lang="en-US" sz="4000" dirty="0"/>
          </a:p>
        </p:txBody>
      </p:sp>
      <p:sp>
        <p:nvSpPr>
          <p:cNvPr id="4" name="Slide Number Placeholder 3"/>
          <p:cNvSpPr>
            <a:spLocks noGrp="1"/>
          </p:cNvSpPr>
          <p:nvPr>
            <p:ph type="sldNum" sz="quarter" idx="12"/>
          </p:nvPr>
        </p:nvSpPr>
        <p:spPr/>
        <p:txBody>
          <a:bodyPr/>
          <a:lstStyle/>
          <a:p>
            <a:fld id="{6465EA87-E410-4F80-ADF2-CB7FA663BAAD}" type="slidenum">
              <a:rPr lang="en-US" altLang="ro-RO" smtClean="0"/>
              <a:pPr/>
              <a:t>1</a:t>
            </a:fld>
            <a:endParaRPr lang="en-US" altLang="ro-RO"/>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err="1" smtClean="0"/>
              <a:t>Analecte</a:t>
            </a:r>
            <a:endParaRPr lang="en-US" dirty="0"/>
          </a:p>
        </p:txBody>
      </p:sp>
      <p:sp>
        <p:nvSpPr>
          <p:cNvPr id="5" name="Content Placeholder 4"/>
          <p:cNvSpPr>
            <a:spLocks noGrp="1"/>
          </p:cNvSpPr>
          <p:nvPr>
            <p:ph sz="half" idx="1"/>
          </p:nvPr>
        </p:nvSpPr>
        <p:spPr>
          <a:xfrm>
            <a:off x="547794" y="1520508"/>
            <a:ext cx="4184035" cy="4804091"/>
          </a:xfrm>
        </p:spPr>
        <p:txBody>
          <a:bodyPr/>
          <a:lstStyle/>
          <a:p>
            <a:pPr>
              <a:buNone/>
            </a:pPr>
            <a:r>
              <a:rPr lang="ro-RO" dirty="0" smtClean="0"/>
              <a:t>     </a:t>
            </a:r>
            <a:r>
              <a:rPr lang="en-US" dirty="0" err="1" smtClean="0"/>
              <a:t>Dac</a:t>
            </a:r>
            <a:r>
              <a:rPr lang="ro-RO" dirty="0" smtClean="0"/>
              <a:t>ă</a:t>
            </a:r>
            <a:r>
              <a:rPr lang="en-US" dirty="0" smtClean="0"/>
              <a:t> </a:t>
            </a:r>
            <a:r>
              <a:rPr lang="en-US" dirty="0" err="1" smtClean="0"/>
              <a:t>numele</a:t>
            </a:r>
            <a:r>
              <a:rPr lang="en-US" dirty="0" smtClean="0"/>
              <a:t> nu </a:t>
            </a:r>
            <a:r>
              <a:rPr lang="en-US" dirty="0" err="1" smtClean="0"/>
              <a:t>sunt</a:t>
            </a:r>
            <a:r>
              <a:rPr lang="en-US" dirty="0" smtClean="0"/>
              <a:t> </a:t>
            </a:r>
            <a:r>
              <a:rPr lang="en-US" dirty="0" err="1" smtClean="0"/>
              <a:t>corecte</a:t>
            </a:r>
            <a:r>
              <a:rPr lang="en-US" dirty="0" smtClean="0"/>
              <a:t>, </a:t>
            </a:r>
            <a:r>
              <a:rPr lang="en-US" dirty="0" err="1" smtClean="0"/>
              <a:t>vorbele</a:t>
            </a:r>
            <a:r>
              <a:rPr lang="en-US" dirty="0" smtClean="0"/>
              <a:t> nu pot </a:t>
            </a:r>
            <a:r>
              <a:rPr lang="en-US" dirty="0" err="1" smtClean="0"/>
              <a:t>fi</a:t>
            </a:r>
            <a:r>
              <a:rPr lang="en-US" dirty="0" smtClean="0"/>
              <a:t> cu t</a:t>
            </a:r>
            <a:r>
              <a:rPr lang="ro-RO" dirty="0" smtClean="0"/>
              <a:t>â</a:t>
            </a:r>
            <a:r>
              <a:rPr lang="en-US" dirty="0" err="1" smtClean="0"/>
              <a:t>lcul</a:t>
            </a:r>
            <a:r>
              <a:rPr lang="en-US" dirty="0" smtClean="0"/>
              <a:t> </a:t>
            </a:r>
            <a:r>
              <a:rPr lang="en-US" dirty="0" err="1" smtClean="0"/>
              <a:t>lor</a:t>
            </a:r>
            <a:r>
              <a:rPr lang="en-US" dirty="0" smtClean="0"/>
              <a:t> </a:t>
            </a:r>
            <a:r>
              <a:rPr lang="en-US" dirty="0" err="1" smtClean="0"/>
              <a:t>potrivite</a:t>
            </a:r>
            <a:r>
              <a:rPr lang="en-US" dirty="0" smtClean="0"/>
              <a:t>. </a:t>
            </a:r>
            <a:br>
              <a:rPr lang="en-US" dirty="0" smtClean="0"/>
            </a:br>
            <a:r>
              <a:rPr lang="en-US" dirty="0" err="1" smtClean="0"/>
              <a:t>Dac</a:t>
            </a:r>
            <a:r>
              <a:rPr lang="ro-RO" dirty="0" smtClean="0"/>
              <a:t>ă</a:t>
            </a:r>
            <a:r>
              <a:rPr lang="en-US" dirty="0" smtClean="0"/>
              <a:t> </a:t>
            </a:r>
            <a:r>
              <a:rPr lang="en-US" dirty="0" err="1" smtClean="0"/>
              <a:t>vorbele</a:t>
            </a:r>
            <a:r>
              <a:rPr lang="en-US" dirty="0" smtClean="0"/>
              <a:t> nu </a:t>
            </a:r>
            <a:r>
              <a:rPr lang="en-US" dirty="0" err="1" smtClean="0"/>
              <a:t>sunt</a:t>
            </a:r>
            <a:r>
              <a:rPr lang="en-US" dirty="0" smtClean="0"/>
              <a:t> </a:t>
            </a:r>
            <a:r>
              <a:rPr lang="en-US" dirty="0" err="1" smtClean="0"/>
              <a:t>potrivite</a:t>
            </a:r>
            <a:r>
              <a:rPr lang="en-US" dirty="0" smtClean="0"/>
              <a:t>, </a:t>
            </a:r>
            <a:r>
              <a:rPr lang="en-US" dirty="0" err="1" smtClean="0"/>
              <a:t>faptele</a:t>
            </a:r>
            <a:r>
              <a:rPr lang="en-US" dirty="0" smtClean="0"/>
              <a:t> nu pot </a:t>
            </a:r>
            <a:r>
              <a:rPr lang="en-US" dirty="0" err="1" smtClean="0"/>
              <a:t>fi</a:t>
            </a:r>
            <a:r>
              <a:rPr lang="en-US" dirty="0" smtClean="0"/>
              <a:t> </a:t>
            </a:r>
            <a:r>
              <a:rPr lang="en-US" dirty="0" err="1" smtClean="0"/>
              <a:t>dupa</a:t>
            </a:r>
            <a:r>
              <a:rPr lang="en-US" dirty="0" smtClean="0"/>
              <a:t> </a:t>
            </a:r>
            <a:r>
              <a:rPr lang="en-US" dirty="0" err="1" smtClean="0"/>
              <a:t>vorb</a:t>
            </a:r>
            <a:r>
              <a:rPr lang="ro-RO" dirty="0" smtClean="0"/>
              <a:t>ă</a:t>
            </a:r>
            <a:r>
              <a:rPr lang="en-US" dirty="0" smtClean="0"/>
              <a:t> </a:t>
            </a:r>
            <a:r>
              <a:rPr lang="ro-RO" dirty="0" smtClean="0"/>
              <a:t>î</a:t>
            </a:r>
            <a:r>
              <a:rPr lang="en-US" dirty="0" err="1" smtClean="0"/>
              <a:t>mplinite</a:t>
            </a:r>
            <a:r>
              <a:rPr lang="en-US" dirty="0" smtClean="0"/>
              <a:t>. </a:t>
            </a:r>
            <a:br>
              <a:rPr lang="en-US" dirty="0" smtClean="0"/>
            </a:br>
            <a:r>
              <a:rPr lang="en-US" dirty="0" err="1" smtClean="0"/>
              <a:t>Dac</a:t>
            </a:r>
            <a:r>
              <a:rPr lang="ro-RO" dirty="0" smtClean="0"/>
              <a:t>ă</a:t>
            </a:r>
            <a:r>
              <a:rPr lang="en-US" dirty="0" smtClean="0"/>
              <a:t> </a:t>
            </a:r>
            <a:r>
              <a:rPr lang="en-US" dirty="0" err="1" smtClean="0"/>
              <a:t>faptele</a:t>
            </a:r>
            <a:r>
              <a:rPr lang="en-US" dirty="0" smtClean="0"/>
              <a:t> nu </a:t>
            </a:r>
            <a:r>
              <a:rPr lang="en-US" dirty="0" err="1" smtClean="0"/>
              <a:t>sunt</a:t>
            </a:r>
            <a:r>
              <a:rPr lang="en-US" dirty="0" smtClean="0"/>
              <a:t> </a:t>
            </a:r>
            <a:r>
              <a:rPr lang="ro-RO" dirty="0" smtClean="0"/>
              <a:t>î</a:t>
            </a:r>
            <a:r>
              <a:rPr lang="en-US" dirty="0" err="1" smtClean="0"/>
              <a:t>mplinite</a:t>
            </a:r>
            <a:r>
              <a:rPr lang="en-US" dirty="0" smtClean="0"/>
              <a:t>, </a:t>
            </a:r>
            <a:r>
              <a:rPr lang="en-US" dirty="0" err="1" smtClean="0"/>
              <a:t>Riturile</a:t>
            </a:r>
            <a:r>
              <a:rPr lang="en-US" dirty="0" smtClean="0"/>
              <a:t> </a:t>
            </a:r>
            <a:r>
              <a:rPr lang="ro-RO" dirty="0" smtClean="0"/>
              <a:t>ș</a:t>
            </a:r>
            <a:r>
              <a:rPr lang="en-US" dirty="0" err="1" smtClean="0"/>
              <a:t>i</a:t>
            </a:r>
            <a:r>
              <a:rPr lang="en-US" dirty="0" smtClean="0"/>
              <a:t> </a:t>
            </a:r>
            <a:r>
              <a:rPr lang="en-US" dirty="0" err="1" smtClean="0"/>
              <a:t>Muzica</a:t>
            </a:r>
            <a:r>
              <a:rPr lang="en-US" dirty="0" smtClean="0"/>
              <a:t> nu pot </a:t>
            </a:r>
            <a:r>
              <a:rPr lang="en-US" dirty="0" err="1" smtClean="0"/>
              <a:t>fi</a:t>
            </a:r>
            <a:r>
              <a:rPr lang="en-US" dirty="0" smtClean="0"/>
              <a:t> des</a:t>
            </a:r>
            <a:r>
              <a:rPr lang="ro-RO" dirty="0" smtClean="0"/>
              <a:t>ă</a:t>
            </a:r>
            <a:r>
              <a:rPr lang="en-US" dirty="0" smtClean="0"/>
              <a:t>v</a:t>
            </a:r>
            <a:r>
              <a:rPr lang="ro-RO" dirty="0" smtClean="0"/>
              <a:t>â</a:t>
            </a:r>
            <a:r>
              <a:rPr lang="en-US" dirty="0" smtClean="0"/>
              <a:t>r</a:t>
            </a:r>
            <a:r>
              <a:rPr lang="ro-RO" dirty="0" smtClean="0"/>
              <a:t>ș</a:t>
            </a:r>
            <a:r>
              <a:rPr lang="en-US" dirty="0" err="1" smtClean="0"/>
              <a:t>ite</a:t>
            </a:r>
            <a:r>
              <a:rPr lang="en-US" dirty="0" smtClean="0"/>
              <a:t>. </a:t>
            </a:r>
            <a:br>
              <a:rPr lang="en-US" dirty="0" smtClean="0"/>
            </a:br>
            <a:r>
              <a:rPr lang="en-US" dirty="0" err="1" smtClean="0"/>
              <a:t>Dac</a:t>
            </a:r>
            <a:r>
              <a:rPr lang="ro-RO" dirty="0" smtClean="0"/>
              <a:t>ă</a:t>
            </a:r>
            <a:r>
              <a:rPr lang="en-US" dirty="0" smtClean="0"/>
              <a:t> </a:t>
            </a:r>
            <a:r>
              <a:rPr lang="en-US" dirty="0" err="1" smtClean="0"/>
              <a:t>Riturile</a:t>
            </a:r>
            <a:r>
              <a:rPr lang="en-US" dirty="0" smtClean="0"/>
              <a:t> </a:t>
            </a:r>
            <a:r>
              <a:rPr lang="ro-RO" dirty="0" smtClean="0"/>
              <a:t>ș</a:t>
            </a:r>
            <a:r>
              <a:rPr lang="en-US" dirty="0" err="1" smtClean="0"/>
              <a:t>i</a:t>
            </a:r>
            <a:r>
              <a:rPr lang="en-US" dirty="0" smtClean="0"/>
              <a:t> </a:t>
            </a:r>
            <a:r>
              <a:rPr lang="en-US" dirty="0" err="1" smtClean="0"/>
              <a:t>Muzica</a:t>
            </a:r>
            <a:r>
              <a:rPr lang="en-US" dirty="0" smtClean="0"/>
              <a:t> nu </a:t>
            </a:r>
            <a:r>
              <a:rPr lang="en-US" dirty="0" err="1" smtClean="0"/>
              <a:t>sunt</a:t>
            </a:r>
            <a:r>
              <a:rPr lang="en-US" dirty="0" smtClean="0"/>
              <a:t> des</a:t>
            </a:r>
            <a:r>
              <a:rPr lang="ro-RO" dirty="0" smtClean="0"/>
              <a:t>ă</a:t>
            </a:r>
            <a:r>
              <a:rPr lang="en-US" dirty="0" smtClean="0"/>
              <a:t>v</a:t>
            </a:r>
            <a:r>
              <a:rPr lang="ro-RO" dirty="0" smtClean="0"/>
              <a:t>â</a:t>
            </a:r>
            <a:r>
              <a:rPr lang="en-US" dirty="0" smtClean="0"/>
              <a:t>r</a:t>
            </a:r>
            <a:r>
              <a:rPr lang="ro-RO" dirty="0" smtClean="0"/>
              <a:t>ș</a:t>
            </a:r>
            <a:r>
              <a:rPr lang="en-US" dirty="0" err="1" smtClean="0"/>
              <a:t>ite</a:t>
            </a:r>
            <a:r>
              <a:rPr lang="en-US" dirty="0" smtClean="0"/>
              <a:t>, </a:t>
            </a:r>
            <a:r>
              <a:rPr lang="en-US" dirty="0" err="1" smtClean="0"/>
              <a:t>pedepsele</a:t>
            </a:r>
            <a:r>
              <a:rPr lang="en-US" dirty="0" smtClean="0"/>
              <a:t> </a:t>
            </a:r>
            <a:r>
              <a:rPr lang="ro-RO" dirty="0" smtClean="0"/>
              <a:t>ș</a:t>
            </a:r>
            <a:r>
              <a:rPr lang="en-US" dirty="0" err="1" smtClean="0"/>
              <a:t>i</a:t>
            </a:r>
            <a:r>
              <a:rPr lang="en-US" dirty="0" smtClean="0"/>
              <a:t> </a:t>
            </a:r>
            <a:r>
              <a:rPr lang="en-US" dirty="0" err="1" smtClean="0"/>
              <a:t>os</a:t>
            </a:r>
            <a:r>
              <a:rPr lang="ro-RO" dirty="0" smtClean="0"/>
              <a:t>â</a:t>
            </a:r>
            <a:r>
              <a:rPr lang="en-US" dirty="0" err="1" smtClean="0"/>
              <a:t>ndele</a:t>
            </a:r>
            <a:r>
              <a:rPr lang="en-US" dirty="0" smtClean="0"/>
              <a:t> nu pot </a:t>
            </a:r>
            <a:r>
              <a:rPr lang="en-US" dirty="0" err="1" smtClean="0"/>
              <a:t>fi</a:t>
            </a:r>
            <a:r>
              <a:rPr lang="en-US" dirty="0" smtClean="0"/>
              <a:t> cu m</a:t>
            </a:r>
            <a:r>
              <a:rPr lang="ro-RO" dirty="0" smtClean="0"/>
              <a:t>ă</a:t>
            </a:r>
            <a:r>
              <a:rPr lang="en-US" dirty="0" err="1" smtClean="0"/>
              <a:t>sura</a:t>
            </a:r>
            <a:r>
              <a:rPr lang="en-US" dirty="0" smtClean="0"/>
              <a:t> </a:t>
            </a:r>
            <a:r>
              <a:rPr lang="ro-RO" dirty="0" smtClean="0"/>
              <a:t>î</a:t>
            </a:r>
            <a:r>
              <a:rPr lang="en-US" dirty="0" smtClean="0"/>
              <a:t>mp</a:t>
            </a:r>
            <a:r>
              <a:rPr lang="ro-RO" dirty="0" smtClean="0"/>
              <a:t>ă</a:t>
            </a:r>
            <a:r>
              <a:rPr lang="en-US" dirty="0" smtClean="0"/>
              <a:t>r</a:t>
            </a:r>
            <a:r>
              <a:rPr lang="ro-RO" dirty="0" smtClean="0"/>
              <a:t>ț</a:t>
            </a:r>
            <a:r>
              <a:rPr lang="en-US" dirty="0" err="1" smtClean="0"/>
              <a:t>ite</a:t>
            </a:r>
            <a:r>
              <a:rPr lang="en-US" dirty="0" smtClean="0"/>
              <a:t>. </a:t>
            </a:r>
            <a:br>
              <a:rPr lang="en-US" dirty="0" smtClean="0"/>
            </a:br>
            <a:r>
              <a:rPr lang="en-US" dirty="0" err="1" smtClean="0"/>
              <a:t>Iar</a:t>
            </a:r>
            <a:r>
              <a:rPr lang="en-US" dirty="0" smtClean="0"/>
              <a:t> </a:t>
            </a:r>
            <a:r>
              <a:rPr lang="en-US" dirty="0" err="1" smtClean="0"/>
              <a:t>dac</a:t>
            </a:r>
            <a:r>
              <a:rPr lang="ro-RO" dirty="0" smtClean="0"/>
              <a:t>ă</a:t>
            </a:r>
            <a:r>
              <a:rPr lang="en-US" dirty="0" smtClean="0"/>
              <a:t> </a:t>
            </a:r>
            <a:r>
              <a:rPr lang="en-US" dirty="0" err="1" smtClean="0"/>
              <a:t>pedepsele</a:t>
            </a:r>
            <a:r>
              <a:rPr lang="en-US" dirty="0" smtClean="0"/>
              <a:t> </a:t>
            </a:r>
            <a:r>
              <a:rPr lang="ro-RO" dirty="0" smtClean="0"/>
              <a:t>ș</a:t>
            </a:r>
            <a:r>
              <a:rPr lang="en-US" dirty="0" err="1" smtClean="0"/>
              <a:t>i</a:t>
            </a:r>
            <a:r>
              <a:rPr lang="en-US" dirty="0" smtClean="0"/>
              <a:t> </a:t>
            </a:r>
            <a:r>
              <a:rPr lang="en-US" dirty="0" err="1" smtClean="0"/>
              <a:t>os</a:t>
            </a:r>
            <a:r>
              <a:rPr lang="ro-RO" dirty="0" smtClean="0"/>
              <a:t>â</a:t>
            </a:r>
            <a:r>
              <a:rPr lang="en-US" dirty="0" err="1" smtClean="0"/>
              <a:t>ndele</a:t>
            </a:r>
            <a:r>
              <a:rPr lang="en-US" dirty="0" smtClean="0"/>
              <a:t> nu </a:t>
            </a:r>
            <a:r>
              <a:rPr lang="en-US" dirty="0" err="1" smtClean="0"/>
              <a:t>sunt</a:t>
            </a:r>
            <a:r>
              <a:rPr lang="en-US" dirty="0" smtClean="0"/>
              <a:t> date dup</a:t>
            </a:r>
            <a:r>
              <a:rPr lang="ro-RO" dirty="0" smtClean="0"/>
              <a:t>ă</a:t>
            </a:r>
            <a:r>
              <a:rPr lang="en-US" dirty="0" smtClean="0"/>
              <a:t> cum </a:t>
            </a:r>
            <a:r>
              <a:rPr lang="en-US" dirty="0" err="1" smtClean="0"/>
              <a:t>fiecare</a:t>
            </a:r>
            <a:r>
              <a:rPr lang="en-US" dirty="0" smtClean="0"/>
              <a:t> le-a </a:t>
            </a:r>
            <a:r>
              <a:rPr lang="en-US" dirty="0" err="1" smtClean="0"/>
              <a:t>meritat</a:t>
            </a:r>
            <a:r>
              <a:rPr lang="en-US" dirty="0" smtClean="0"/>
              <a:t>, </a:t>
            </a:r>
            <a:r>
              <a:rPr lang="en-US" dirty="0" err="1" smtClean="0"/>
              <a:t>poporul</a:t>
            </a:r>
            <a:r>
              <a:rPr lang="en-US" dirty="0" smtClean="0"/>
              <a:t> </a:t>
            </a:r>
            <a:r>
              <a:rPr lang="en-US" dirty="0" err="1" smtClean="0"/>
              <a:t>este</a:t>
            </a:r>
            <a:r>
              <a:rPr lang="en-US" dirty="0" smtClean="0"/>
              <a:t> </a:t>
            </a:r>
            <a:r>
              <a:rPr lang="en-US" dirty="0" err="1" smtClean="0"/>
              <a:t>derutat</a:t>
            </a:r>
            <a:r>
              <a:rPr lang="en-US" dirty="0" smtClean="0"/>
              <a:t> </a:t>
            </a:r>
            <a:r>
              <a:rPr lang="ro-RO" dirty="0" smtClean="0"/>
              <a:t>ș</a:t>
            </a:r>
            <a:r>
              <a:rPr lang="en-US" dirty="0" err="1" smtClean="0"/>
              <a:t>i</a:t>
            </a:r>
            <a:r>
              <a:rPr lang="en-US" dirty="0" smtClean="0"/>
              <a:t> </a:t>
            </a:r>
            <a:r>
              <a:rPr lang="en-US" dirty="0" err="1" smtClean="0"/>
              <a:t>neajutorat</a:t>
            </a:r>
            <a:r>
              <a:rPr lang="en-US" dirty="0" smtClean="0"/>
              <a:t>. </a:t>
            </a:r>
            <a:br>
              <a:rPr lang="en-US" dirty="0" smtClean="0"/>
            </a:br>
            <a:endParaRPr lang="en-US" dirty="0"/>
          </a:p>
        </p:txBody>
      </p:sp>
      <p:sp>
        <p:nvSpPr>
          <p:cNvPr id="6" name="Content Placeholder 5"/>
          <p:cNvSpPr>
            <a:spLocks noGrp="1"/>
          </p:cNvSpPr>
          <p:nvPr>
            <p:ph sz="half" idx="2"/>
          </p:nvPr>
        </p:nvSpPr>
        <p:spPr>
          <a:xfrm>
            <a:off x="5135690" y="1589089"/>
            <a:ext cx="4184034" cy="3880773"/>
          </a:xfrm>
        </p:spPr>
        <p:txBody>
          <a:bodyPr/>
          <a:lstStyle/>
          <a:p>
            <a:pPr>
              <a:buNone/>
            </a:pPr>
            <a:r>
              <a:rPr lang="ro-RO" smtClean="0"/>
              <a:t>     </a:t>
            </a:r>
            <a:r>
              <a:rPr lang="en-US" smtClean="0"/>
              <a:t>De aceea Omul ales, c</a:t>
            </a:r>
            <a:r>
              <a:rPr lang="ro-RO" smtClean="0"/>
              <a:t>â</a:t>
            </a:r>
            <a:r>
              <a:rPr lang="en-US" smtClean="0"/>
              <a:t>nd folose</a:t>
            </a:r>
            <a:r>
              <a:rPr lang="ro-RO" smtClean="0"/>
              <a:t>ș</a:t>
            </a:r>
            <a:r>
              <a:rPr lang="en-US" smtClean="0"/>
              <a:t>te numele, potrive</a:t>
            </a:r>
            <a:r>
              <a:rPr lang="ro-RO" smtClean="0"/>
              <a:t>ș</a:t>
            </a:r>
            <a:r>
              <a:rPr lang="en-US" smtClean="0"/>
              <a:t>te exact vorbele cu ceea ce nume</a:t>
            </a:r>
            <a:r>
              <a:rPr lang="ro-RO" smtClean="0"/>
              <a:t>ș</a:t>
            </a:r>
            <a:r>
              <a:rPr lang="en-US" smtClean="0"/>
              <a:t>te </a:t>
            </a:r>
            <a:r>
              <a:rPr lang="ro-RO" smtClean="0"/>
              <a:t>ș</a:t>
            </a:r>
            <a:r>
              <a:rPr lang="en-US" smtClean="0"/>
              <a:t>i astfel ceea ce spune se va transforma </a:t>
            </a:r>
            <a:r>
              <a:rPr lang="ro-RO" smtClean="0"/>
              <a:t>î</a:t>
            </a:r>
            <a:r>
              <a:rPr lang="en-US" smtClean="0"/>
              <a:t>n mod sigur </a:t>
            </a:r>
            <a:r>
              <a:rPr lang="ro-RO" smtClean="0"/>
              <a:t>î</a:t>
            </a:r>
            <a:r>
              <a:rPr lang="en-US" smtClean="0"/>
              <a:t>n fapte. Omul ales nu las</a:t>
            </a:r>
            <a:r>
              <a:rPr lang="ro-RO" smtClean="0"/>
              <a:t>ă</a:t>
            </a:r>
            <a:r>
              <a:rPr lang="en-US" smtClean="0"/>
              <a:t> deloc la voia </a:t>
            </a:r>
            <a:r>
              <a:rPr lang="ro-RO" smtClean="0"/>
              <a:t>î</a:t>
            </a:r>
            <a:r>
              <a:rPr lang="en-US" smtClean="0"/>
              <a:t>nt</a:t>
            </a:r>
            <a:r>
              <a:rPr lang="ro-RO" smtClean="0"/>
              <a:t>â</a:t>
            </a:r>
            <a:r>
              <a:rPr lang="en-US" smtClean="0"/>
              <a:t>mpl</a:t>
            </a:r>
            <a:r>
              <a:rPr lang="ro-RO" smtClean="0"/>
              <a:t>ă</a:t>
            </a:r>
            <a:r>
              <a:rPr lang="en-US" smtClean="0"/>
              <a:t>rii felul cum vorbe</a:t>
            </a:r>
            <a:r>
              <a:rPr lang="ro-RO" smtClean="0"/>
              <a:t>ș</a:t>
            </a:r>
            <a:r>
              <a:rPr lang="en-US" smtClean="0"/>
              <a:t>te. </a:t>
            </a:r>
            <a:br>
              <a:rPr lang="en-US" smtClean="0"/>
            </a:br>
            <a:r>
              <a:rPr lang="en-US" smtClean="0">
                <a:solidFill>
                  <a:schemeClr val="accent2"/>
                </a:solidFill>
              </a:rPr>
              <a:t>Confucius</a:t>
            </a:r>
            <a:endParaRPr lang="en-US">
              <a:solidFill>
                <a:schemeClr val="accent2"/>
              </a:solidFill>
            </a:endParaRPr>
          </a:p>
        </p:txBody>
      </p:sp>
      <p:sp>
        <p:nvSpPr>
          <p:cNvPr id="3" name="Slide Number Placeholder 2"/>
          <p:cNvSpPr>
            <a:spLocks noGrp="1"/>
          </p:cNvSpPr>
          <p:nvPr>
            <p:ph type="sldNum" sz="quarter" idx="12"/>
          </p:nvPr>
        </p:nvSpPr>
        <p:spPr/>
        <p:txBody>
          <a:bodyPr/>
          <a:lstStyle/>
          <a:p>
            <a:fld id="{964122BA-2D68-4C71-8457-CAEB093DAC46}" type="slidenum">
              <a:rPr lang="en-US" altLang="ro-RO" smtClean="0"/>
              <a:pPr/>
              <a:t>2</a:t>
            </a:fld>
            <a:endParaRPr lang="en-US" altLang="ro-RO"/>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Componen</a:t>
            </a:r>
            <a:r>
              <a:rPr lang="ro-RO" smtClean="0"/>
              <a:t>ța grupului de lucru pentru cadrul legislativ</a:t>
            </a:r>
            <a:endParaRPr lang="en-US"/>
          </a:p>
        </p:txBody>
      </p:sp>
      <p:sp>
        <p:nvSpPr>
          <p:cNvPr id="3" name="Content Placeholder 2"/>
          <p:cNvSpPr>
            <a:spLocks noGrp="1"/>
          </p:cNvSpPr>
          <p:nvPr>
            <p:ph sz="half" idx="1"/>
          </p:nvPr>
        </p:nvSpPr>
        <p:spPr>
          <a:xfrm>
            <a:off x="1267884" y="2465389"/>
            <a:ext cx="4184035" cy="3880772"/>
          </a:xfrm>
        </p:spPr>
        <p:txBody>
          <a:bodyPr/>
          <a:lstStyle/>
          <a:p>
            <a:pPr>
              <a:buNone/>
            </a:pPr>
            <a:r>
              <a:rPr lang="ro-RO" smtClean="0"/>
              <a:t>Ing. Cristian Onofrei  - AICPS</a:t>
            </a:r>
          </a:p>
          <a:p>
            <a:pPr>
              <a:buNone/>
            </a:pPr>
            <a:r>
              <a:rPr lang="ro-RO" smtClean="0"/>
              <a:t>Ing. Radu Comănescu – AICPS</a:t>
            </a:r>
          </a:p>
          <a:p>
            <a:pPr>
              <a:buNone/>
            </a:pPr>
            <a:r>
              <a:rPr lang="ro-RO" smtClean="0"/>
              <a:t>Ing. Bogdan Gagionea – AICPS</a:t>
            </a:r>
          </a:p>
          <a:p>
            <a:pPr>
              <a:buNone/>
            </a:pPr>
            <a:r>
              <a:rPr lang="ro-RO" smtClean="0"/>
              <a:t>Ing. Vlad Petrescu – UAUIM</a:t>
            </a:r>
          </a:p>
          <a:p>
            <a:pPr>
              <a:buNone/>
            </a:pPr>
            <a:r>
              <a:rPr lang="ro-RO" smtClean="0"/>
              <a:t>Ing. Andrei Stanescu - UTCB</a:t>
            </a:r>
            <a:endParaRPr lang="en-US"/>
          </a:p>
        </p:txBody>
      </p:sp>
      <p:sp>
        <p:nvSpPr>
          <p:cNvPr id="5" name="Slide Number Placeholder 4"/>
          <p:cNvSpPr>
            <a:spLocks noGrp="1"/>
          </p:cNvSpPr>
          <p:nvPr>
            <p:ph type="sldNum" sz="quarter" idx="12"/>
          </p:nvPr>
        </p:nvSpPr>
        <p:spPr>
          <a:xfrm>
            <a:off x="11357875" y="6346161"/>
            <a:ext cx="684212" cy="365125"/>
          </a:xfrm>
        </p:spPr>
        <p:txBody>
          <a:bodyPr/>
          <a:lstStyle/>
          <a:p>
            <a:fld id="{964122BA-2D68-4C71-8457-CAEB093DAC46}" type="slidenum">
              <a:rPr lang="en-US" altLang="ro-RO" smtClean="0">
                <a:solidFill>
                  <a:schemeClr val="bg1"/>
                </a:solidFill>
              </a:rPr>
              <a:pPr/>
              <a:t>3</a:t>
            </a:fld>
            <a:endParaRPr lang="en-US" altLang="ro-RO"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506186" y="0"/>
            <a:ext cx="9519557" cy="1322614"/>
          </a:xfrm>
        </p:spPr>
        <p:txBody>
          <a:bodyPr/>
          <a:lstStyle/>
          <a:p>
            <a:pPr algn="ctr" eaLnBrk="1" hangingPunct="1"/>
            <a:r>
              <a:rPr lang="ro-RO" altLang="ro-RO" sz="2800" smtClean="0"/>
              <a:t>Protocol de colaborare al asociațiilor profesionale </a:t>
            </a:r>
            <a:br>
              <a:rPr lang="ro-RO" altLang="ro-RO" sz="2800" smtClean="0"/>
            </a:br>
            <a:r>
              <a:rPr lang="ro-RO" altLang="ro-RO" sz="2800" smtClean="0"/>
              <a:t>și patronale din domeniul construcțiilor</a:t>
            </a:r>
            <a:endParaRPr lang="en-US" altLang="ro-RO" sz="2800" smtClean="0"/>
          </a:p>
        </p:txBody>
      </p:sp>
      <p:sp>
        <p:nvSpPr>
          <p:cNvPr id="3" name="Subtitle 2"/>
          <p:cNvSpPr>
            <a:spLocks noGrp="1"/>
          </p:cNvSpPr>
          <p:nvPr>
            <p:ph type="subTitle" idx="1"/>
          </p:nvPr>
        </p:nvSpPr>
        <p:spPr>
          <a:xfrm>
            <a:off x="545192" y="1665513"/>
            <a:ext cx="9627507" cy="4441372"/>
          </a:xfrm>
        </p:spPr>
        <p:txBody>
          <a:bodyPr rtlCol="0">
            <a:normAutofit lnSpcReduction="10000"/>
          </a:bodyPr>
          <a:lstStyle/>
          <a:p>
            <a:pPr marL="457200" algn="l" defTabSz="914400">
              <a:spcBef>
                <a:spcPct val="0"/>
              </a:spcBef>
              <a:buClrTx/>
              <a:buSzTx/>
              <a:defRPr/>
            </a:pPr>
            <a:r>
              <a:rPr lang="ro-RO" altLang="en-US" sz="2000" dirty="0" smtClean="0">
                <a:latin typeface="+mj-lt"/>
              </a:rPr>
              <a:t>Asociațiile profesionale reprezentative din domeniu au decis să colaboreze pentru a redefini și moderniza cadrul legislativ actual.</a:t>
            </a:r>
          </a:p>
          <a:p>
            <a:pPr marL="457200" algn="l" defTabSz="914400">
              <a:spcBef>
                <a:spcPct val="0"/>
              </a:spcBef>
              <a:buClrTx/>
              <a:buSzTx/>
              <a:defRPr/>
            </a:pPr>
            <a:endParaRPr lang="ro-RO" altLang="en-US" sz="2000" dirty="0" smtClean="0">
              <a:latin typeface="+mj-lt"/>
            </a:endParaRPr>
          </a:p>
          <a:p>
            <a:pPr marL="457200" indent="-457200" algn="l" defTabSz="914400">
              <a:spcBef>
                <a:spcPct val="0"/>
              </a:spcBef>
              <a:buClrTx/>
              <a:buSzTx/>
              <a:defRPr/>
            </a:pPr>
            <a:r>
              <a:rPr lang="ro-RO" altLang="en-US" sz="2000" dirty="0" smtClean="0">
                <a:latin typeface="+mj-lt"/>
              </a:rPr>
              <a:t>Membrii protocolului sunt: </a:t>
            </a:r>
          </a:p>
          <a:p>
            <a:pPr marL="457200" indent="-457200" algn="l" defTabSz="914400">
              <a:spcBef>
                <a:spcPct val="0"/>
              </a:spcBef>
              <a:buClrTx/>
              <a:buSzTx/>
              <a:defRPr/>
            </a:pPr>
            <a:r>
              <a:rPr lang="ro-RO" altLang="en-US" sz="2000" dirty="0" smtClean="0">
                <a:latin typeface="+mj-lt"/>
              </a:rPr>
              <a:t>O.A.R. – ORDINUL ARHITECȚILOR DIN ROMÂNIA, </a:t>
            </a:r>
          </a:p>
          <a:p>
            <a:pPr marL="457200" indent="-457200" algn="l" defTabSz="914400">
              <a:spcBef>
                <a:spcPct val="0"/>
              </a:spcBef>
              <a:buClrTx/>
              <a:buSzTx/>
              <a:defRPr/>
            </a:pPr>
            <a:r>
              <a:rPr lang="ro-RO" altLang="en-US" sz="2000" dirty="0" smtClean="0">
                <a:latin typeface="+mj-lt"/>
              </a:rPr>
              <a:t>A.I.I.R. – ASOCIAȚIA INGINERILOR DE INSTALAȚII DIN ROMÂNIA,</a:t>
            </a:r>
          </a:p>
          <a:p>
            <a:pPr marL="457200" indent="-457200" algn="l" defTabSz="914400">
              <a:spcBef>
                <a:spcPct val="0"/>
              </a:spcBef>
              <a:buClrTx/>
              <a:buSzTx/>
              <a:defRPr/>
            </a:pPr>
            <a:r>
              <a:rPr lang="ro-RO" altLang="en-US" sz="2000" dirty="0" smtClean="0">
                <a:latin typeface="+mj-lt"/>
              </a:rPr>
              <a:t>A.R.I.C. - </a:t>
            </a:r>
            <a:r>
              <a:rPr lang="ro-RO" altLang="en-US" sz="2000" dirty="0" smtClean="0"/>
              <a:t>ASOCIAȚIA ROMÂNĂ A INGINERILOR CONSULTANȚI,</a:t>
            </a:r>
          </a:p>
          <a:p>
            <a:pPr marL="457200" indent="-457200" algn="l" defTabSz="914400">
              <a:spcBef>
                <a:spcPct val="0"/>
              </a:spcBef>
              <a:buClrTx/>
              <a:buSzTx/>
              <a:defRPr/>
            </a:pPr>
            <a:r>
              <a:rPr lang="ro-RO" altLang="en-US" sz="2000" dirty="0" smtClean="0">
                <a:latin typeface="+mj-lt"/>
              </a:rPr>
              <a:t>A.I.C.P.S. - </a:t>
            </a:r>
            <a:r>
              <a:rPr lang="ro-RO" altLang="en-US" sz="2000" dirty="0" smtClean="0"/>
              <a:t>ASOCIAȚIA INGINERILOR CONSTRUCTORI PROIECTANȚI DE STRUCTURI,</a:t>
            </a:r>
          </a:p>
          <a:p>
            <a:pPr marL="457200" indent="-457200" algn="l" defTabSz="914400">
              <a:spcBef>
                <a:spcPct val="0"/>
              </a:spcBef>
              <a:buClrTx/>
              <a:buSzTx/>
              <a:defRPr/>
            </a:pPr>
            <a:r>
              <a:rPr lang="ro-RO" altLang="en-US" sz="2000" dirty="0" smtClean="0">
                <a:latin typeface="+mj-lt"/>
              </a:rPr>
              <a:t>A.N.E.V.A.R. – ASOCIAȚIA NAȚIONALĂ A EVALUATORILOR AUTORIZAȚI </a:t>
            </a:r>
            <a:r>
              <a:rPr lang="ro-RO" altLang="en-US" sz="2000" dirty="0" smtClean="0"/>
              <a:t>DIN ROMÂNIA,</a:t>
            </a:r>
          </a:p>
          <a:p>
            <a:pPr marL="457200" indent="-457200" algn="l" defTabSz="914400">
              <a:spcBef>
                <a:spcPct val="0"/>
              </a:spcBef>
              <a:buClrTx/>
              <a:buSzTx/>
              <a:defRPr/>
            </a:pPr>
            <a:r>
              <a:rPr lang="ro-RO" altLang="en-US" sz="2000" dirty="0" smtClean="0">
                <a:latin typeface="+mj-lt"/>
              </a:rPr>
              <a:t>A.R.A.C.O. – ASOCIAȚIA ROMÂNĂ A ANTREPRENORILOR DE CONSTRUCȚII,</a:t>
            </a:r>
          </a:p>
          <a:p>
            <a:pPr marL="457200" indent="-457200" algn="l" defTabSz="914400">
              <a:spcBef>
                <a:spcPct val="0"/>
              </a:spcBef>
              <a:buClrTx/>
              <a:buSzTx/>
              <a:defRPr/>
            </a:pPr>
            <a:r>
              <a:rPr lang="ro-RO" altLang="en-US" sz="2000" dirty="0" smtClean="0"/>
              <a:t>F.P.S.C. – FEDERAȚIA PATRONATELOR SOCIETĂȚILOR DIN CONSTRUCȚII,</a:t>
            </a:r>
          </a:p>
          <a:p>
            <a:pPr marL="457200" indent="-457200" algn="l" defTabSz="914400">
              <a:spcBef>
                <a:spcPct val="0"/>
              </a:spcBef>
              <a:buClrTx/>
              <a:buSzTx/>
              <a:defRPr/>
            </a:pPr>
            <a:r>
              <a:rPr lang="ro-RO" altLang="en-US" sz="2000" dirty="0" smtClean="0"/>
              <a:t>C.I.R.O.M. – PATRONALUL DIN INDUSTRIA CIMENTULUI ȘI A ALTOR PRODUSE MINERALE PENTRU CONSTRUCȚII DIN ROMÂNIA,</a:t>
            </a:r>
          </a:p>
          <a:p>
            <a:pPr marL="457200" indent="-457200" algn="l" defTabSz="914400">
              <a:spcBef>
                <a:spcPct val="0"/>
              </a:spcBef>
              <a:buClrTx/>
              <a:buSzTx/>
              <a:defRPr/>
            </a:pPr>
            <a:r>
              <a:rPr lang="ro-RO" altLang="en-US" sz="2000" dirty="0" smtClean="0"/>
              <a:t>P.A.T.R.O.M.A.T. – FEDERAȚIA PATRONALĂ DIN INDUSTRIA MATERIALELOR DE CONSTRUCȚII</a:t>
            </a:r>
          </a:p>
          <a:p>
            <a:pPr marL="457200" indent="-457200" algn="l" defTabSz="914400">
              <a:spcBef>
                <a:spcPct val="0"/>
              </a:spcBef>
              <a:buClrTx/>
              <a:buSzTx/>
              <a:defRPr/>
            </a:pPr>
            <a:endParaRPr lang="ro-RO" altLang="en-US" sz="2000" dirty="0" smtClean="0">
              <a:latin typeface="+mj-lt"/>
            </a:endParaRPr>
          </a:p>
          <a:p>
            <a:pPr marL="457200" indent="-457200" algn="l" defTabSz="914400">
              <a:spcBef>
                <a:spcPct val="0"/>
              </a:spcBef>
              <a:buClrTx/>
              <a:buSzTx/>
              <a:defRPr/>
            </a:pPr>
            <a:endParaRPr lang="ro-RO" altLang="en-US" sz="2000" dirty="0" smtClean="0">
              <a:latin typeface="+mj-lt"/>
            </a:endParaRPr>
          </a:p>
          <a:p>
            <a:pPr marL="457200" indent="-457200" algn="l" defTabSz="914400">
              <a:spcBef>
                <a:spcPct val="0"/>
              </a:spcBef>
              <a:buClrTx/>
              <a:buSzTx/>
              <a:defRPr/>
            </a:pPr>
            <a:endParaRPr lang="ro-RO" altLang="en-US" sz="2000" dirty="0" smtClean="0">
              <a:latin typeface="+mj-lt"/>
            </a:endParaRPr>
          </a:p>
        </p:txBody>
      </p:sp>
      <p:graphicFrame>
        <p:nvGraphicFramePr>
          <p:cNvPr id="5" name="Diagram 4"/>
          <p:cNvGraphicFramePr/>
          <p:nvPr>
            <p:extLst>
              <p:ext uri="{D42A27DB-BD31-4B8C-83A1-F6EECF244321}">
                <p14:modId xmlns:p14="http://schemas.microsoft.com/office/powerpoint/2010/main" val="307394588"/>
              </p:ext>
            </p:extLst>
          </p:nvPr>
        </p:nvGraphicFramePr>
        <p:xfrm>
          <a:off x="9153525" y="3905250"/>
          <a:ext cx="2886075" cy="2809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a:xfrm>
            <a:off x="8375779" y="6350000"/>
            <a:ext cx="684212" cy="365125"/>
          </a:xfrm>
        </p:spPr>
        <p:txBody>
          <a:bodyPr/>
          <a:lstStyle/>
          <a:p>
            <a:fld id="{6465EA87-E410-4F80-ADF2-CB7FA663BAAD}" type="slidenum">
              <a:rPr lang="en-US" altLang="ro-RO" smtClean="0"/>
              <a:pPr/>
              <a:t>4</a:t>
            </a:fld>
            <a:endParaRPr lang="en-US" altLang="ro-RO"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599" y="264543"/>
            <a:ext cx="8596312" cy="1320800"/>
          </a:xfrm>
        </p:spPr>
        <p:txBody>
          <a:bodyPr/>
          <a:lstStyle/>
          <a:p>
            <a:r>
              <a:rPr lang="ro-RO" dirty="0" smtClean="0"/>
              <a:t>Responsabilități atribuite proiectanților de structuri</a:t>
            </a:r>
            <a:endParaRPr lang="en-US" dirty="0"/>
          </a:p>
        </p:txBody>
      </p:sp>
      <p:sp>
        <p:nvSpPr>
          <p:cNvPr id="3" name="Content Placeholder 2"/>
          <p:cNvSpPr>
            <a:spLocks noGrp="1"/>
          </p:cNvSpPr>
          <p:nvPr>
            <p:ph idx="1"/>
          </p:nvPr>
        </p:nvSpPr>
        <p:spPr>
          <a:xfrm>
            <a:off x="677863" y="1828800"/>
            <a:ext cx="8596312" cy="4712510"/>
          </a:xfrm>
        </p:spPr>
        <p:txBody>
          <a:bodyPr/>
          <a:lstStyle/>
          <a:p>
            <a:pPr marL="0" indent="0">
              <a:buNone/>
            </a:pPr>
            <a:r>
              <a:rPr lang="en-US" dirty="0" smtClean="0"/>
              <a:t>De</a:t>
            </a:r>
            <a:r>
              <a:rPr lang="ro-RO" dirty="0" smtClean="0"/>
              <a:t>ș</a:t>
            </a:r>
            <a:r>
              <a:rPr lang="en-US" dirty="0" err="1" smtClean="0"/>
              <a:t>i</a:t>
            </a:r>
            <a:r>
              <a:rPr lang="en-US" dirty="0" smtClean="0"/>
              <a:t> </a:t>
            </a:r>
            <a:r>
              <a:rPr lang="en-US" dirty="0" err="1" smtClean="0"/>
              <a:t>proiectarea</a:t>
            </a:r>
            <a:r>
              <a:rPr lang="en-US" dirty="0" smtClean="0"/>
              <a:t> </a:t>
            </a:r>
            <a:r>
              <a:rPr lang="ro-RO" u="sng" dirty="0" smtClean="0"/>
              <a:t>NU</a:t>
            </a:r>
            <a:r>
              <a:rPr lang="en-US" u="sng" dirty="0" smtClean="0"/>
              <a:t> </a:t>
            </a:r>
            <a:r>
              <a:rPr lang="en-US" u="sng" dirty="0" err="1" smtClean="0"/>
              <a:t>este</a:t>
            </a:r>
            <a:r>
              <a:rPr lang="en-US" u="sng" dirty="0" smtClean="0"/>
              <a:t> o component</a:t>
            </a:r>
            <a:r>
              <a:rPr lang="ro-RO" u="sng" dirty="0" smtClean="0"/>
              <a:t>ă</a:t>
            </a:r>
            <a:r>
              <a:rPr lang="en-US" u="sng" dirty="0" smtClean="0"/>
              <a:t> a </a:t>
            </a:r>
            <a:r>
              <a:rPr lang="en-US" u="sng" dirty="0" err="1" smtClean="0"/>
              <a:t>sistemului</a:t>
            </a:r>
            <a:r>
              <a:rPr lang="en-US" u="sng" dirty="0" smtClean="0"/>
              <a:t> </a:t>
            </a:r>
            <a:r>
              <a:rPr lang="en-US" u="sng" dirty="0" err="1" smtClean="0"/>
              <a:t>calit</a:t>
            </a:r>
            <a:r>
              <a:rPr lang="ro-RO" u="sng" dirty="0" smtClean="0"/>
              <a:t>ă</a:t>
            </a:r>
            <a:r>
              <a:rPr lang="ro-RO" u="sng" dirty="0"/>
              <a:t>ț</a:t>
            </a:r>
            <a:r>
              <a:rPr lang="en-US" u="sng" dirty="0" smtClean="0"/>
              <a:t>ii </a:t>
            </a:r>
            <a:r>
              <a:rPr lang="ro-RO" u="sng" dirty="0"/>
              <a:t>î</a:t>
            </a:r>
            <a:r>
              <a:rPr lang="en-US" u="sng" dirty="0" smtClean="0"/>
              <a:t>n </a:t>
            </a:r>
            <a:r>
              <a:rPr lang="en-US" u="sng" dirty="0" err="1" smtClean="0"/>
              <a:t>construc</a:t>
            </a:r>
            <a:r>
              <a:rPr lang="ro-RO" u="sng" dirty="0" smtClean="0"/>
              <a:t>ț</a:t>
            </a:r>
            <a:r>
              <a:rPr lang="en-US" u="sng" dirty="0" smtClean="0"/>
              <a:t>ii</a:t>
            </a:r>
            <a:r>
              <a:rPr lang="en-US" dirty="0" smtClean="0"/>
              <a:t>, </a:t>
            </a:r>
            <a:r>
              <a:rPr lang="en-US" dirty="0" err="1" smtClean="0"/>
              <a:t>proiectan</a:t>
            </a:r>
            <a:r>
              <a:rPr lang="ro-RO" dirty="0" smtClean="0"/>
              <a:t>ț</a:t>
            </a:r>
            <a:r>
              <a:rPr lang="en-US" dirty="0" smtClean="0"/>
              <a:t>ii (</a:t>
            </a:r>
            <a:r>
              <a:rPr lang="ro-RO" dirty="0" smtClean="0"/>
              <a:t>î</a:t>
            </a:r>
            <a:r>
              <a:rPr lang="en-US" dirty="0" smtClean="0"/>
              <a:t>n special </a:t>
            </a:r>
            <a:r>
              <a:rPr lang="en-US" dirty="0" err="1" smtClean="0"/>
              <a:t>cei</a:t>
            </a:r>
            <a:r>
              <a:rPr lang="en-US" dirty="0" smtClean="0"/>
              <a:t> de </a:t>
            </a:r>
            <a:r>
              <a:rPr lang="en-US" dirty="0" err="1" smtClean="0"/>
              <a:t>structuri</a:t>
            </a:r>
            <a:r>
              <a:rPr lang="en-US" dirty="0" smtClean="0"/>
              <a:t>) </a:t>
            </a:r>
            <a:r>
              <a:rPr lang="en-US" dirty="0" err="1" smtClean="0"/>
              <a:t>sunt</a:t>
            </a:r>
            <a:r>
              <a:rPr lang="en-US" dirty="0" smtClean="0"/>
              <a:t> </a:t>
            </a:r>
            <a:r>
              <a:rPr lang="ro-RO" dirty="0"/>
              <a:t>î</a:t>
            </a:r>
            <a:r>
              <a:rPr lang="en-US" dirty="0" err="1" smtClean="0"/>
              <a:t>nc</a:t>
            </a:r>
            <a:r>
              <a:rPr lang="ro-RO" dirty="0" smtClean="0"/>
              <a:t>ă</a:t>
            </a:r>
            <a:r>
              <a:rPr lang="en-US" dirty="0" err="1" smtClean="0"/>
              <a:t>rca</a:t>
            </a:r>
            <a:r>
              <a:rPr lang="ro-RO" dirty="0" smtClean="0"/>
              <a:t>ț</a:t>
            </a:r>
            <a:r>
              <a:rPr lang="en-US" dirty="0" err="1" smtClean="0"/>
              <a:t>i</a:t>
            </a:r>
            <a:r>
              <a:rPr lang="en-US" dirty="0" smtClean="0"/>
              <a:t> cu r</a:t>
            </a:r>
            <a:r>
              <a:rPr lang="ro-RO" dirty="0" smtClean="0"/>
              <a:t>ă</a:t>
            </a:r>
            <a:r>
              <a:rPr lang="en-US" dirty="0" err="1" smtClean="0"/>
              <a:t>spunderi</a:t>
            </a:r>
            <a:r>
              <a:rPr lang="en-US" dirty="0" smtClean="0"/>
              <a:t> </a:t>
            </a:r>
            <a:r>
              <a:rPr lang="en-US" dirty="0" err="1" smtClean="0"/>
              <a:t>foarte</a:t>
            </a:r>
            <a:r>
              <a:rPr lang="en-US" dirty="0" smtClean="0"/>
              <a:t> </a:t>
            </a:r>
            <a:r>
              <a:rPr lang="en-US" dirty="0" err="1" smtClean="0"/>
              <a:t>mari</a:t>
            </a:r>
            <a:r>
              <a:rPr lang="en-US" dirty="0"/>
              <a:t>.</a:t>
            </a:r>
            <a:r>
              <a:rPr lang="en-US" dirty="0" smtClean="0"/>
              <a:t> De</a:t>
            </a:r>
            <a:r>
              <a:rPr lang="ro-RO" dirty="0" smtClean="0"/>
              <a:t>ș</a:t>
            </a:r>
            <a:r>
              <a:rPr lang="en-US" dirty="0" err="1" smtClean="0"/>
              <a:t>i</a:t>
            </a:r>
            <a:r>
              <a:rPr lang="en-US" dirty="0" smtClean="0"/>
              <a:t> au r</a:t>
            </a:r>
            <a:r>
              <a:rPr lang="ro-RO" dirty="0" smtClean="0"/>
              <a:t>ă</a:t>
            </a:r>
            <a:r>
              <a:rPr lang="en-US" dirty="0" err="1" smtClean="0"/>
              <a:t>spunderi</a:t>
            </a:r>
            <a:r>
              <a:rPr lang="ro-RO" dirty="0" smtClean="0"/>
              <a:t> mari,</a:t>
            </a:r>
            <a:r>
              <a:rPr lang="en-US" dirty="0" smtClean="0"/>
              <a:t> </a:t>
            </a:r>
            <a:r>
              <a:rPr lang="en-US" dirty="0" err="1" smtClean="0"/>
              <a:t>ei</a:t>
            </a:r>
            <a:r>
              <a:rPr lang="en-US" dirty="0" smtClean="0"/>
              <a:t> nu </a:t>
            </a:r>
            <a:r>
              <a:rPr lang="en-US" dirty="0" err="1" smtClean="0"/>
              <a:t>sunt</a:t>
            </a:r>
            <a:r>
              <a:rPr lang="en-US" dirty="0" smtClean="0"/>
              <a:t> </a:t>
            </a:r>
            <a:r>
              <a:rPr lang="en-US" dirty="0" err="1" smtClean="0"/>
              <a:t>protejati</a:t>
            </a:r>
            <a:r>
              <a:rPr lang="en-US" dirty="0" smtClean="0"/>
              <a:t> </a:t>
            </a:r>
            <a:r>
              <a:rPr lang="ro-RO" dirty="0" err="1"/>
              <a:t>î</a:t>
            </a:r>
            <a:r>
              <a:rPr lang="en-US" dirty="0" err="1" smtClean="0"/>
              <a:t>mpotiva</a:t>
            </a:r>
            <a:r>
              <a:rPr lang="en-US" dirty="0" smtClean="0"/>
              <a:t> </a:t>
            </a:r>
            <a:r>
              <a:rPr lang="en-US" dirty="0" err="1" smtClean="0"/>
              <a:t>abuzurilor</a:t>
            </a:r>
            <a:r>
              <a:rPr lang="en-US" dirty="0" smtClean="0"/>
              <a:t> s</a:t>
            </a:r>
            <a:r>
              <a:rPr lang="ro-RO" dirty="0" smtClean="0"/>
              <a:t>ă</a:t>
            </a:r>
            <a:r>
              <a:rPr lang="en-US" dirty="0" smtClean="0"/>
              <a:t>v</a:t>
            </a:r>
            <a:r>
              <a:rPr lang="ro-RO" dirty="0" smtClean="0"/>
              <a:t>â</a:t>
            </a:r>
            <a:r>
              <a:rPr lang="en-US" dirty="0" smtClean="0"/>
              <a:t>r</a:t>
            </a:r>
            <a:r>
              <a:rPr lang="ro-RO" dirty="0" smtClean="0"/>
              <a:t>ș</a:t>
            </a:r>
            <a:r>
              <a:rPr lang="en-US" dirty="0" err="1" smtClean="0"/>
              <a:t>ite</a:t>
            </a:r>
            <a:r>
              <a:rPr lang="en-US" dirty="0" smtClean="0"/>
              <a:t> de </a:t>
            </a:r>
            <a:r>
              <a:rPr lang="en-US" dirty="0" err="1" smtClean="0"/>
              <a:t>investitori</a:t>
            </a:r>
            <a:r>
              <a:rPr lang="en-US" dirty="0" smtClean="0"/>
              <a:t> </a:t>
            </a:r>
            <a:r>
              <a:rPr lang="en-US" dirty="0" err="1" smtClean="0"/>
              <a:t>sau</a:t>
            </a:r>
            <a:r>
              <a:rPr lang="ro-RO" dirty="0" smtClean="0"/>
              <a:t> alte</a:t>
            </a:r>
            <a:r>
              <a:rPr lang="en-US" dirty="0" smtClean="0"/>
              <a:t> </a:t>
            </a:r>
            <a:r>
              <a:rPr lang="en-US" dirty="0" err="1" smtClean="0"/>
              <a:t>persoane</a:t>
            </a:r>
            <a:r>
              <a:rPr lang="en-US" dirty="0" smtClean="0"/>
              <a:t> f</a:t>
            </a:r>
            <a:r>
              <a:rPr lang="ro-RO" dirty="0" smtClean="0"/>
              <a:t>ă</a:t>
            </a:r>
            <a:r>
              <a:rPr lang="en-US" dirty="0" smtClean="0"/>
              <a:t>r</a:t>
            </a:r>
            <a:r>
              <a:rPr lang="ro-RO" dirty="0" smtClean="0"/>
              <a:t>ă</a:t>
            </a:r>
            <a:r>
              <a:rPr lang="en-US" dirty="0" smtClean="0"/>
              <a:t> </a:t>
            </a:r>
            <a:r>
              <a:rPr lang="en-US" dirty="0" err="1" smtClean="0"/>
              <a:t>pregatire</a:t>
            </a:r>
            <a:r>
              <a:rPr lang="ro-RO" dirty="0" smtClean="0"/>
              <a:t> tehnică</a:t>
            </a:r>
            <a:r>
              <a:rPr lang="en-US" dirty="0" smtClean="0"/>
              <a:t> specific</a:t>
            </a:r>
            <a:r>
              <a:rPr lang="ro-RO" dirty="0" smtClean="0"/>
              <a:t>ă</a:t>
            </a:r>
            <a:r>
              <a:rPr lang="en-US" dirty="0" smtClean="0"/>
              <a:t>.</a:t>
            </a:r>
          </a:p>
          <a:p>
            <a:r>
              <a:rPr lang="ro-RO" dirty="0" smtClean="0"/>
              <a:t>proiectarea structurilor de rezistență.</a:t>
            </a:r>
            <a:r>
              <a:rPr lang="en-US" dirty="0" smtClean="0"/>
              <a:t> </a:t>
            </a:r>
            <a:r>
              <a:rPr lang="en-US" i="1" dirty="0" smtClean="0">
                <a:solidFill>
                  <a:schemeClr val="accent1">
                    <a:lumMod val="75000"/>
                  </a:schemeClr>
                </a:solidFill>
              </a:rPr>
              <a:t>R</a:t>
            </a:r>
            <a:r>
              <a:rPr lang="ro-RO" i="1" dirty="0" smtClean="0">
                <a:solidFill>
                  <a:schemeClr val="accent1">
                    <a:lumMod val="75000"/>
                  </a:schemeClr>
                </a:solidFill>
              </a:rPr>
              <a:t>ă</a:t>
            </a:r>
            <a:r>
              <a:rPr lang="en-US" i="1" dirty="0" err="1" smtClean="0">
                <a:solidFill>
                  <a:schemeClr val="accent1">
                    <a:lumMod val="75000"/>
                  </a:schemeClr>
                </a:solidFill>
              </a:rPr>
              <a:t>spundere</a:t>
            </a:r>
            <a:r>
              <a:rPr lang="en-US" i="1" dirty="0" smtClean="0">
                <a:solidFill>
                  <a:schemeClr val="accent1">
                    <a:lumMod val="75000"/>
                  </a:schemeClr>
                </a:solidFill>
              </a:rPr>
              <a:t> </a:t>
            </a:r>
            <a:r>
              <a:rPr lang="en-US" i="1" dirty="0" err="1" smtClean="0">
                <a:solidFill>
                  <a:schemeClr val="accent1">
                    <a:lumMod val="75000"/>
                  </a:schemeClr>
                </a:solidFill>
              </a:rPr>
              <a:t>pe</a:t>
            </a:r>
            <a:r>
              <a:rPr lang="en-US" i="1" dirty="0" smtClean="0">
                <a:solidFill>
                  <a:schemeClr val="accent1">
                    <a:lumMod val="75000"/>
                  </a:schemeClr>
                </a:solidFill>
              </a:rPr>
              <a:t> via</a:t>
            </a:r>
            <a:r>
              <a:rPr lang="ro-RO" i="1" dirty="0" smtClean="0">
                <a:solidFill>
                  <a:schemeClr val="accent1">
                    <a:lumMod val="75000"/>
                  </a:schemeClr>
                </a:solidFill>
              </a:rPr>
              <a:t>ță</a:t>
            </a:r>
            <a:r>
              <a:rPr lang="en-US" i="1" dirty="0" smtClean="0">
                <a:solidFill>
                  <a:schemeClr val="accent1">
                    <a:lumMod val="75000"/>
                  </a:schemeClr>
                </a:solidFill>
              </a:rPr>
              <a:t> </a:t>
            </a:r>
            <a:r>
              <a:rPr lang="ro-RO" i="1" dirty="0" err="1">
                <a:solidFill>
                  <a:schemeClr val="accent1">
                    <a:lumMod val="75000"/>
                  </a:schemeClr>
                </a:solidFill>
              </a:rPr>
              <a:t>ș</a:t>
            </a:r>
            <a:r>
              <a:rPr lang="en-US" i="1" dirty="0" err="1" smtClean="0">
                <a:solidFill>
                  <a:schemeClr val="accent1">
                    <a:lumMod val="75000"/>
                  </a:schemeClr>
                </a:solidFill>
              </a:rPr>
              <a:t>i</a:t>
            </a:r>
            <a:r>
              <a:rPr lang="en-US" i="1" dirty="0" smtClean="0">
                <a:solidFill>
                  <a:schemeClr val="accent1">
                    <a:lumMod val="75000"/>
                  </a:schemeClr>
                </a:solidFill>
              </a:rPr>
              <a:t> </a:t>
            </a:r>
            <a:r>
              <a:rPr lang="en-US" i="1" dirty="0" err="1" smtClean="0">
                <a:solidFill>
                  <a:schemeClr val="accent1">
                    <a:lumMod val="75000"/>
                  </a:schemeClr>
                </a:solidFill>
              </a:rPr>
              <a:t>mai</a:t>
            </a:r>
            <a:r>
              <a:rPr lang="en-US" i="1" dirty="0" smtClean="0">
                <a:solidFill>
                  <a:schemeClr val="accent1">
                    <a:lumMod val="75000"/>
                  </a:schemeClr>
                </a:solidFill>
              </a:rPr>
              <a:t> </a:t>
            </a:r>
            <a:r>
              <a:rPr lang="en-US" i="1" dirty="0" err="1" smtClean="0">
                <a:solidFill>
                  <a:schemeClr val="accent1">
                    <a:lumMod val="75000"/>
                  </a:schemeClr>
                </a:solidFill>
              </a:rPr>
              <a:t>departe</a:t>
            </a:r>
            <a:r>
              <a:rPr lang="en-US" i="1" dirty="0" smtClean="0">
                <a:solidFill>
                  <a:schemeClr val="accent1">
                    <a:lumMod val="75000"/>
                  </a:schemeClr>
                </a:solidFill>
              </a:rPr>
              <a:t>.</a:t>
            </a:r>
            <a:endParaRPr lang="ro-RO" i="1" dirty="0">
              <a:solidFill>
                <a:schemeClr val="accent1">
                  <a:lumMod val="75000"/>
                </a:schemeClr>
              </a:solidFill>
            </a:endParaRPr>
          </a:p>
          <a:p>
            <a:r>
              <a:rPr lang="ro-RO" dirty="0" smtClean="0"/>
              <a:t>proiectarea elementelor nestructurale. </a:t>
            </a:r>
            <a:r>
              <a:rPr lang="ro-RO" i="1" dirty="0">
                <a:solidFill>
                  <a:schemeClr val="accent1">
                    <a:lumMod val="75000"/>
                  </a:schemeClr>
                </a:solidFill>
              </a:rPr>
              <a:t>Sunt implicite contractului de proiectare a </a:t>
            </a:r>
            <a:r>
              <a:rPr lang="ro-RO" i="1" dirty="0" smtClean="0">
                <a:solidFill>
                  <a:schemeClr val="accent1">
                    <a:lumMod val="75000"/>
                  </a:schemeClr>
                </a:solidFill>
              </a:rPr>
              <a:t>structurii</a:t>
            </a:r>
            <a:r>
              <a:rPr lang="en-US" i="1" dirty="0" smtClean="0">
                <a:solidFill>
                  <a:schemeClr val="accent1">
                    <a:lumMod val="75000"/>
                  </a:schemeClr>
                </a:solidFill>
              </a:rPr>
              <a:t>? </a:t>
            </a:r>
            <a:r>
              <a:rPr lang="ro-RO" i="1" dirty="0" smtClean="0">
                <a:solidFill>
                  <a:schemeClr val="accent1">
                    <a:lumMod val="75000"/>
                  </a:schemeClr>
                </a:solidFill>
              </a:rPr>
              <a:t>Nu!. Atenție ce treceți în contract.</a:t>
            </a:r>
            <a:endParaRPr lang="ro-RO" i="1" dirty="0">
              <a:solidFill>
                <a:schemeClr val="accent1">
                  <a:lumMod val="75000"/>
                </a:schemeClr>
              </a:solidFill>
            </a:endParaRPr>
          </a:p>
          <a:p>
            <a:r>
              <a:rPr lang="ro-RO" dirty="0" smtClean="0"/>
              <a:t>urmărirea execuției lucrărilor în fazele de execuție</a:t>
            </a:r>
            <a:r>
              <a:rPr lang="en-US" dirty="0"/>
              <a:t>.</a:t>
            </a:r>
            <a:r>
              <a:rPr lang="en-US" dirty="0" smtClean="0"/>
              <a:t> (</a:t>
            </a:r>
            <a:r>
              <a:rPr lang="ro-RO" dirty="0" smtClean="0"/>
              <a:t>Lg.10-95 </a:t>
            </a:r>
            <a:r>
              <a:rPr lang="en-US" dirty="0" smtClean="0"/>
              <a:t>Art.23 </a:t>
            </a:r>
            <a:r>
              <a:rPr lang="en-US" dirty="0" err="1" smtClean="0"/>
              <a:t>lit.i</a:t>
            </a:r>
            <a:r>
              <a:rPr lang="en-US" dirty="0" smtClean="0"/>
              <a:t>) </a:t>
            </a:r>
            <a:r>
              <a:rPr lang="en-US" i="1" dirty="0" err="1" smtClean="0">
                <a:solidFill>
                  <a:schemeClr val="accent1">
                    <a:lumMod val="75000"/>
                  </a:schemeClr>
                </a:solidFill>
              </a:rPr>
              <a:t>Unde</a:t>
            </a:r>
            <a:r>
              <a:rPr lang="en-US" i="1" dirty="0" smtClean="0">
                <a:solidFill>
                  <a:schemeClr val="accent1">
                    <a:lumMod val="75000"/>
                  </a:schemeClr>
                </a:solidFill>
              </a:rPr>
              <a:t> </a:t>
            </a:r>
            <a:r>
              <a:rPr lang="en-US" i="1" dirty="0" err="1" smtClean="0">
                <a:solidFill>
                  <a:schemeClr val="accent1">
                    <a:lumMod val="75000"/>
                  </a:schemeClr>
                </a:solidFill>
              </a:rPr>
              <a:t>sunt</a:t>
            </a:r>
            <a:r>
              <a:rPr lang="en-US" i="1" dirty="0" smtClean="0">
                <a:solidFill>
                  <a:schemeClr val="accent1">
                    <a:lumMod val="75000"/>
                  </a:schemeClr>
                </a:solidFill>
              </a:rPr>
              <a:t> definite </a:t>
            </a:r>
            <a:r>
              <a:rPr lang="en-US" i="1" dirty="0" err="1" smtClean="0">
                <a:solidFill>
                  <a:schemeClr val="accent1">
                    <a:lumMod val="75000"/>
                  </a:schemeClr>
                </a:solidFill>
              </a:rPr>
              <a:t>fazele</a:t>
            </a:r>
            <a:r>
              <a:rPr lang="en-US" i="1" dirty="0" smtClean="0">
                <a:solidFill>
                  <a:schemeClr val="accent1">
                    <a:lumMod val="75000"/>
                  </a:schemeClr>
                </a:solidFill>
              </a:rPr>
              <a:t> </a:t>
            </a:r>
            <a:r>
              <a:rPr lang="en-US" i="1" dirty="0" err="1" smtClean="0">
                <a:solidFill>
                  <a:schemeClr val="accent1">
                    <a:lumMod val="75000"/>
                  </a:schemeClr>
                </a:solidFill>
              </a:rPr>
              <a:t>determinante</a:t>
            </a:r>
            <a:r>
              <a:rPr lang="en-US" i="1" dirty="0" smtClean="0">
                <a:solidFill>
                  <a:schemeClr val="accent1">
                    <a:lumMod val="75000"/>
                  </a:schemeClr>
                </a:solidFill>
              </a:rPr>
              <a:t>, </a:t>
            </a:r>
            <a:r>
              <a:rPr lang="en-US" i="1" dirty="0" err="1" smtClean="0">
                <a:solidFill>
                  <a:schemeClr val="accent1">
                    <a:lumMod val="75000"/>
                  </a:schemeClr>
                </a:solidFill>
              </a:rPr>
              <a:t>si</a:t>
            </a:r>
            <a:r>
              <a:rPr lang="en-US" i="1" dirty="0" smtClean="0">
                <a:solidFill>
                  <a:schemeClr val="accent1">
                    <a:lumMod val="75000"/>
                  </a:schemeClr>
                </a:solidFill>
              </a:rPr>
              <a:t> </a:t>
            </a:r>
            <a:r>
              <a:rPr lang="en-US" i="1" dirty="0" err="1" smtClean="0">
                <a:solidFill>
                  <a:schemeClr val="accent1">
                    <a:lumMod val="75000"/>
                  </a:schemeClr>
                </a:solidFill>
              </a:rPr>
              <a:t>fazele</a:t>
            </a:r>
            <a:r>
              <a:rPr lang="en-US" i="1" dirty="0" smtClean="0">
                <a:solidFill>
                  <a:schemeClr val="accent1">
                    <a:lumMod val="75000"/>
                  </a:schemeClr>
                </a:solidFill>
              </a:rPr>
              <a:t> de </a:t>
            </a:r>
            <a:r>
              <a:rPr lang="en-US" i="1" dirty="0" err="1" smtClean="0">
                <a:solidFill>
                  <a:schemeClr val="accent1">
                    <a:lumMod val="75000"/>
                  </a:schemeClr>
                </a:solidFill>
              </a:rPr>
              <a:t>execu</a:t>
            </a:r>
            <a:r>
              <a:rPr lang="ro-RO" i="1" dirty="0" smtClean="0">
                <a:solidFill>
                  <a:schemeClr val="accent1">
                    <a:lumMod val="75000"/>
                  </a:schemeClr>
                </a:solidFill>
              </a:rPr>
              <a:t>ț</a:t>
            </a:r>
            <a:r>
              <a:rPr lang="en-US" i="1" dirty="0" err="1" smtClean="0">
                <a:solidFill>
                  <a:schemeClr val="accent1">
                    <a:lumMod val="75000"/>
                  </a:schemeClr>
                </a:solidFill>
              </a:rPr>
              <a:t>ie</a:t>
            </a:r>
            <a:r>
              <a:rPr lang="en-US" i="1" dirty="0">
                <a:solidFill>
                  <a:schemeClr val="accent1">
                    <a:lumMod val="75000"/>
                  </a:schemeClr>
                </a:solidFill>
              </a:rPr>
              <a:t>?</a:t>
            </a:r>
            <a:endParaRPr lang="ro-RO" i="1" dirty="0" smtClean="0">
              <a:solidFill>
                <a:schemeClr val="accent1">
                  <a:lumMod val="75000"/>
                </a:schemeClr>
              </a:solidFill>
            </a:endParaRPr>
          </a:p>
          <a:p>
            <a:r>
              <a:rPr lang="ro-RO" dirty="0" smtClean="0"/>
              <a:t>estimarea cu acuratețe a cantităților încă din faza de studiu de fezabilitate sau proiect tehnic. </a:t>
            </a:r>
            <a:r>
              <a:rPr lang="en-US" dirty="0" smtClean="0"/>
              <a:t>(Art.24) </a:t>
            </a:r>
            <a:r>
              <a:rPr lang="en-US" i="1" dirty="0" err="1">
                <a:solidFill>
                  <a:schemeClr val="accent1">
                    <a:lumMod val="75000"/>
                  </a:schemeClr>
                </a:solidFill>
              </a:rPr>
              <a:t>Unde</a:t>
            </a:r>
            <a:r>
              <a:rPr lang="en-US" i="1" dirty="0">
                <a:solidFill>
                  <a:schemeClr val="accent1">
                    <a:lumMod val="75000"/>
                  </a:schemeClr>
                </a:solidFill>
              </a:rPr>
              <a:t> </a:t>
            </a:r>
            <a:r>
              <a:rPr lang="en-US" i="1" dirty="0" err="1">
                <a:solidFill>
                  <a:schemeClr val="accent1">
                    <a:lumMod val="75000"/>
                  </a:schemeClr>
                </a:solidFill>
              </a:rPr>
              <a:t>este</a:t>
            </a:r>
            <a:r>
              <a:rPr lang="en-US" i="1" dirty="0">
                <a:solidFill>
                  <a:schemeClr val="accent1">
                    <a:lumMod val="75000"/>
                  </a:schemeClr>
                </a:solidFill>
              </a:rPr>
              <a:t> </a:t>
            </a:r>
            <a:r>
              <a:rPr lang="en-US" i="1" dirty="0" err="1" smtClean="0">
                <a:solidFill>
                  <a:schemeClr val="accent1">
                    <a:lumMod val="75000"/>
                  </a:schemeClr>
                </a:solidFill>
              </a:rPr>
              <a:t>definit</a:t>
            </a:r>
            <a:r>
              <a:rPr lang="ro-RO" i="1" dirty="0" smtClean="0">
                <a:solidFill>
                  <a:schemeClr val="accent1">
                    <a:lumMod val="75000"/>
                  </a:schemeClr>
                </a:solidFill>
              </a:rPr>
              <a:t>ă</a:t>
            </a:r>
            <a:r>
              <a:rPr lang="en-US" i="1" dirty="0" smtClean="0">
                <a:solidFill>
                  <a:schemeClr val="accent1">
                    <a:lumMod val="75000"/>
                  </a:schemeClr>
                </a:solidFill>
              </a:rPr>
              <a:t> </a:t>
            </a:r>
            <a:r>
              <a:rPr lang="en-US" i="1" dirty="0" err="1" smtClean="0">
                <a:solidFill>
                  <a:schemeClr val="accent1">
                    <a:lumMod val="75000"/>
                  </a:schemeClr>
                </a:solidFill>
              </a:rPr>
              <a:t>documenta</a:t>
            </a:r>
            <a:r>
              <a:rPr lang="ro-RO" i="1" dirty="0" smtClean="0">
                <a:solidFill>
                  <a:schemeClr val="accent1">
                    <a:lumMod val="75000"/>
                  </a:schemeClr>
                </a:solidFill>
              </a:rPr>
              <a:t>ț</a:t>
            </a:r>
            <a:r>
              <a:rPr lang="en-US" i="1" dirty="0" err="1" smtClean="0">
                <a:solidFill>
                  <a:schemeClr val="accent1">
                    <a:lumMod val="75000"/>
                  </a:schemeClr>
                </a:solidFill>
              </a:rPr>
              <a:t>ia</a:t>
            </a:r>
            <a:r>
              <a:rPr lang="en-US" i="1" dirty="0" smtClean="0">
                <a:solidFill>
                  <a:schemeClr val="accent1">
                    <a:lumMod val="75000"/>
                  </a:schemeClr>
                </a:solidFill>
              </a:rPr>
              <a:t> </a:t>
            </a:r>
            <a:r>
              <a:rPr lang="en-US" i="1" dirty="0" err="1" smtClean="0">
                <a:solidFill>
                  <a:schemeClr val="accent1">
                    <a:lumMod val="75000"/>
                  </a:schemeClr>
                </a:solidFill>
              </a:rPr>
              <a:t>tehnico</a:t>
            </a:r>
            <a:r>
              <a:rPr lang="en-US" i="1" dirty="0" smtClean="0">
                <a:solidFill>
                  <a:schemeClr val="accent1">
                    <a:lumMod val="75000"/>
                  </a:schemeClr>
                </a:solidFill>
              </a:rPr>
              <a:t>-economic</a:t>
            </a:r>
            <a:r>
              <a:rPr lang="ro-RO" i="1" dirty="0" smtClean="0">
                <a:solidFill>
                  <a:schemeClr val="accent1">
                    <a:lumMod val="75000"/>
                  </a:schemeClr>
                </a:solidFill>
              </a:rPr>
              <a:t>ă</a:t>
            </a:r>
            <a:r>
              <a:rPr lang="en-US" i="1" dirty="0" smtClean="0">
                <a:solidFill>
                  <a:schemeClr val="accent1">
                    <a:lumMod val="75000"/>
                  </a:schemeClr>
                </a:solidFill>
              </a:rPr>
              <a:t> </a:t>
            </a:r>
            <a:r>
              <a:rPr lang="en-US" i="1" dirty="0" err="1" smtClean="0">
                <a:solidFill>
                  <a:schemeClr val="accent1">
                    <a:lumMod val="75000"/>
                  </a:schemeClr>
                </a:solidFill>
              </a:rPr>
              <a:t>aprobat</a:t>
            </a:r>
            <a:r>
              <a:rPr lang="ro-RO" i="1" dirty="0" smtClean="0">
                <a:solidFill>
                  <a:schemeClr val="accent1">
                    <a:lumMod val="75000"/>
                  </a:schemeClr>
                </a:solidFill>
              </a:rPr>
              <a:t>ă</a:t>
            </a:r>
            <a:r>
              <a:rPr lang="en-US" i="1" dirty="0" smtClean="0">
                <a:solidFill>
                  <a:schemeClr val="accent1">
                    <a:lumMod val="75000"/>
                  </a:schemeClr>
                </a:solidFill>
              </a:rPr>
              <a:t>?</a:t>
            </a:r>
            <a:endParaRPr lang="ro-RO" i="1" dirty="0" smtClean="0">
              <a:solidFill>
                <a:schemeClr val="accent1">
                  <a:lumMod val="75000"/>
                </a:schemeClr>
              </a:solidFill>
            </a:endParaRPr>
          </a:p>
          <a:p>
            <a:r>
              <a:rPr lang="ro-RO" dirty="0" smtClean="0"/>
              <a:t>se </a:t>
            </a:r>
            <a:r>
              <a:rPr lang="ro-RO" dirty="0"/>
              <a:t>cere evaluare seismica pentru aproape orice expertiza </a:t>
            </a:r>
            <a:r>
              <a:rPr lang="ro-RO" dirty="0" smtClean="0"/>
              <a:t>tehnică, deși legea prevede ca sunt mai multe tipuri de expertize tehnice.</a:t>
            </a:r>
            <a:endParaRPr lang="ro-RO" dirty="0"/>
          </a:p>
          <a:p>
            <a:endParaRPr lang="ro-RO" dirty="0"/>
          </a:p>
          <a:p>
            <a:pPr>
              <a:buNone/>
            </a:pPr>
            <a:endParaRPr lang="ro-RO" dirty="0" smtClean="0"/>
          </a:p>
          <a:p>
            <a:endParaRPr lang="en-US" dirty="0"/>
          </a:p>
        </p:txBody>
      </p:sp>
      <p:sp>
        <p:nvSpPr>
          <p:cNvPr id="5" name="Slide Number Placeholder 4"/>
          <p:cNvSpPr>
            <a:spLocks noGrp="1"/>
          </p:cNvSpPr>
          <p:nvPr>
            <p:ph type="sldNum" sz="quarter" idx="12"/>
          </p:nvPr>
        </p:nvSpPr>
        <p:spPr/>
        <p:txBody>
          <a:bodyPr/>
          <a:lstStyle/>
          <a:p>
            <a:fld id="{8B15F627-71C9-4CCA-BEA0-90657D652718}" type="slidenum">
              <a:rPr lang="en-US" altLang="ro-RO" smtClean="0"/>
              <a:pPr/>
              <a:t>5</a:t>
            </a:fld>
            <a:endParaRPr lang="en-US" altLang="ro-RO"/>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0285" y="988541"/>
            <a:ext cx="8433186" cy="4835610"/>
          </a:xfrm>
        </p:spPr>
        <p:txBody>
          <a:bodyPr/>
          <a:lstStyle/>
          <a:p>
            <a:r>
              <a:rPr lang="ro-RO" sz="3200" dirty="0" smtClean="0"/>
              <a:t>Prețul proiectului de structură </a:t>
            </a:r>
            <a:r>
              <a:rPr lang="en-US" sz="3200" dirty="0" smtClean="0"/>
              <a:t>&lt;</a:t>
            </a:r>
            <a:r>
              <a:rPr lang="ro-RO" sz="3200" dirty="0" smtClean="0"/>
              <a:t> 3% din valoarea structurii ....</a:t>
            </a:r>
          </a:p>
          <a:p>
            <a:r>
              <a:rPr lang="ro-RO" sz="3200" dirty="0" smtClean="0"/>
              <a:t>... </a:t>
            </a:r>
            <a:r>
              <a:rPr lang="ro-RO" sz="3200" dirty="0" smtClean="0">
                <a:solidFill>
                  <a:srgbClr val="FF0000"/>
                </a:solidFill>
              </a:rPr>
              <a:t>0,03 x 120 Euro/mp = 4 E/mp</a:t>
            </a:r>
          </a:p>
          <a:p>
            <a:r>
              <a:rPr lang="ro-RO" sz="3200" dirty="0" smtClean="0"/>
              <a:t>Comisionul la o agenție imobiliară  2.5 – 3% din valoarea de piață, similar proiectării( pe toate specialitățile).</a:t>
            </a:r>
          </a:p>
          <a:p>
            <a:r>
              <a:rPr lang="ro-RO" sz="3200" dirty="0" smtClean="0"/>
              <a:t>Ce riscuri, ce cheltuieli are o agenție imobiliară, în comparație cu un birou de proiectare?</a:t>
            </a:r>
            <a:endParaRPr lang="ro-RO" dirty="0" smtClean="0"/>
          </a:p>
          <a:p>
            <a:endParaRPr lang="en-US" dirty="0"/>
          </a:p>
        </p:txBody>
      </p:sp>
      <p:sp>
        <p:nvSpPr>
          <p:cNvPr id="4" name="Slide Number Placeholder 3"/>
          <p:cNvSpPr>
            <a:spLocks noGrp="1"/>
          </p:cNvSpPr>
          <p:nvPr>
            <p:ph type="sldNum" sz="quarter" idx="12"/>
          </p:nvPr>
        </p:nvSpPr>
        <p:spPr/>
        <p:txBody>
          <a:bodyPr/>
          <a:lstStyle/>
          <a:p>
            <a:fld id="{8B15F627-71C9-4CCA-BEA0-90657D652718}" type="slidenum">
              <a:rPr lang="en-US" altLang="ro-RO" smtClean="0"/>
              <a:pPr/>
              <a:t>6</a:t>
            </a:fld>
            <a:endParaRPr lang="en-US" altLang="ro-RO"/>
          </a:p>
        </p:txBody>
      </p:sp>
    </p:spTree>
    <p:extLst>
      <p:ext uri="{BB962C8B-B14F-4D97-AF65-F5344CB8AC3E}">
        <p14:creationId xmlns:p14="http://schemas.microsoft.com/office/powerpoint/2010/main" val="13737128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168684" y="617220"/>
            <a:ext cx="7023316" cy="36423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o-RO" smtClean="0">
                <a:solidFill>
                  <a:schemeClr val="tx1"/>
                </a:solidFill>
              </a:rPr>
              <a:t>REGULAMENTE </a:t>
            </a:r>
          </a:p>
          <a:p>
            <a:pPr algn="r"/>
            <a:r>
              <a:rPr lang="ro-RO" smtClean="0">
                <a:solidFill>
                  <a:schemeClr val="tx1"/>
                </a:solidFill>
              </a:rPr>
              <a:t>pentru </a:t>
            </a:r>
          </a:p>
          <a:p>
            <a:pPr algn="r"/>
            <a:r>
              <a:rPr lang="ro-RO" smtClean="0">
                <a:solidFill>
                  <a:schemeClr val="tx1"/>
                </a:solidFill>
              </a:rPr>
              <a:t>COMPONENTE</a:t>
            </a:r>
          </a:p>
          <a:p>
            <a:pPr algn="r"/>
            <a:r>
              <a:rPr lang="ro-RO" smtClean="0">
                <a:solidFill>
                  <a:schemeClr val="tx1"/>
                </a:solidFill>
              </a:rPr>
              <a:t>ALE SISTEMULUI</a:t>
            </a:r>
          </a:p>
          <a:p>
            <a:pPr algn="r"/>
            <a:r>
              <a:rPr lang="ro-RO" smtClean="0">
                <a:solidFill>
                  <a:schemeClr val="tx1"/>
                </a:solidFill>
              </a:rPr>
              <a:t>CALITĂȚII </a:t>
            </a:r>
          </a:p>
          <a:p>
            <a:pPr algn="r"/>
            <a:r>
              <a:rPr lang="ro-RO" smtClean="0">
                <a:solidFill>
                  <a:schemeClr val="tx1"/>
                </a:solidFill>
              </a:rPr>
              <a:t>î</a:t>
            </a:r>
            <a:r>
              <a:rPr lang="en-US" smtClean="0">
                <a:solidFill>
                  <a:schemeClr val="tx1"/>
                </a:solidFill>
              </a:rPr>
              <a:t>n </a:t>
            </a:r>
            <a:r>
              <a:rPr lang="en-US" dirty="0" smtClean="0">
                <a:solidFill>
                  <a:schemeClr val="tx1"/>
                </a:solidFill>
              </a:rPr>
              <a:t>curs de</a:t>
            </a:r>
          </a:p>
          <a:p>
            <a:pPr algn="r"/>
            <a:r>
              <a:rPr lang="en-US" dirty="0" err="1" smtClean="0">
                <a:solidFill>
                  <a:schemeClr val="tx1"/>
                </a:solidFill>
              </a:rPr>
              <a:t>modificare</a:t>
            </a:r>
            <a:r>
              <a:rPr lang="ro-RO" dirty="0" smtClean="0">
                <a:solidFill>
                  <a:schemeClr val="tx1"/>
                </a:solidFill>
              </a:rPr>
              <a:t> </a:t>
            </a:r>
          </a:p>
          <a:p>
            <a:pPr algn="r"/>
            <a:r>
              <a:rPr lang="ro-RO" dirty="0" smtClean="0">
                <a:solidFill>
                  <a:schemeClr val="tx1"/>
                </a:solidFill>
              </a:rPr>
              <a:t>î</a:t>
            </a:r>
            <a:r>
              <a:rPr lang="ro-RO" smtClean="0">
                <a:solidFill>
                  <a:schemeClr val="tx1"/>
                </a:solidFill>
              </a:rPr>
              <a:t>n </a:t>
            </a:r>
            <a:r>
              <a:rPr lang="ro-RO" dirty="0" smtClean="0">
                <a:solidFill>
                  <a:schemeClr val="tx1"/>
                </a:solidFill>
              </a:rPr>
              <a:t>12 luni </a:t>
            </a:r>
          </a:p>
          <a:p>
            <a:pPr algn="r"/>
            <a:r>
              <a:rPr lang="ro-RO" dirty="0" smtClean="0">
                <a:solidFill>
                  <a:schemeClr val="tx1"/>
                </a:solidFill>
              </a:rPr>
              <a:t>(</a:t>
            </a:r>
            <a:r>
              <a:rPr lang="ro-RO" smtClean="0">
                <a:solidFill>
                  <a:schemeClr val="tx1"/>
                </a:solidFill>
              </a:rPr>
              <a:t>din sept</a:t>
            </a:r>
          </a:p>
          <a:p>
            <a:pPr algn="r"/>
            <a:r>
              <a:rPr lang="ro-RO" smtClean="0">
                <a:solidFill>
                  <a:schemeClr val="tx1"/>
                </a:solidFill>
              </a:rPr>
              <a:t> </a:t>
            </a:r>
            <a:r>
              <a:rPr lang="ro-RO" dirty="0" smtClean="0">
                <a:solidFill>
                  <a:schemeClr val="tx1"/>
                </a:solidFill>
              </a:rPr>
              <a:t>2015)  </a:t>
            </a:r>
            <a:endParaRPr lang="en-US" dirty="0">
              <a:solidFill>
                <a:schemeClr val="tx1"/>
              </a:solidFill>
            </a:endParaRPr>
          </a:p>
        </p:txBody>
      </p:sp>
      <p:sp>
        <p:nvSpPr>
          <p:cNvPr id="7" name="Title 1"/>
          <p:cNvSpPr txBox="1">
            <a:spLocks/>
          </p:cNvSpPr>
          <p:nvPr/>
        </p:nvSpPr>
        <p:spPr bwMode="auto">
          <a:xfrm>
            <a:off x="563563" y="0"/>
            <a:ext cx="8596312"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ro-RO" altLang="ro-RO" sz="2800" dirty="0" smtClean="0">
                <a:solidFill>
                  <a:schemeClr val="accent1"/>
                </a:solidFill>
                <a:latin typeface="+mj-lt"/>
                <a:ea typeface="+mj-ea"/>
                <a:cs typeface="+mj-cs"/>
              </a:rPr>
              <a:t>Elementele </a:t>
            </a:r>
            <a:r>
              <a:rPr kumimoji="0" lang="en-US" altLang="ro-RO" sz="2800" b="0" i="0" u="none" strike="noStrike" kern="1200" cap="none" spc="0" normalizeH="0" baseline="0" noProof="0" dirty="0" err="1" smtClean="0">
                <a:ln>
                  <a:noFill/>
                </a:ln>
                <a:solidFill>
                  <a:schemeClr val="accent1"/>
                </a:solidFill>
                <a:effectLst/>
                <a:uLnTx/>
                <a:uFillTx/>
                <a:latin typeface="+mj-lt"/>
                <a:ea typeface="+mj-ea"/>
                <a:cs typeface="+mj-cs"/>
              </a:rPr>
              <a:t>cadrul</a:t>
            </a:r>
            <a:r>
              <a:rPr kumimoji="0" lang="ro-RO" altLang="ro-RO" sz="2800" b="0" i="0" u="none" strike="noStrike" kern="1200" cap="none" spc="0" normalizeH="0" baseline="0" noProof="0" dirty="0" smtClean="0">
                <a:ln>
                  <a:noFill/>
                </a:ln>
                <a:solidFill>
                  <a:schemeClr val="accent1"/>
                </a:solidFill>
                <a:effectLst/>
                <a:uLnTx/>
                <a:uFillTx/>
                <a:latin typeface="+mj-lt"/>
                <a:ea typeface="+mj-ea"/>
                <a:cs typeface="+mj-cs"/>
              </a:rPr>
              <a:t>ui</a:t>
            </a:r>
            <a:r>
              <a:rPr kumimoji="0" lang="en-US" altLang="ro-RO" sz="2800" b="0" i="0" u="none" strike="noStrike" kern="1200" cap="none" spc="0" normalizeH="0" baseline="0" noProof="0" dirty="0" smtClean="0">
                <a:ln>
                  <a:noFill/>
                </a:ln>
                <a:solidFill>
                  <a:schemeClr val="accent1"/>
                </a:solidFill>
                <a:effectLst/>
                <a:uLnTx/>
                <a:uFillTx/>
                <a:latin typeface="+mj-lt"/>
                <a:ea typeface="+mj-ea"/>
                <a:cs typeface="+mj-cs"/>
              </a:rPr>
              <a:t> </a:t>
            </a:r>
            <a:r>
              <a:rPr kumimoji="0" lang="en-US" altLang="ro-RO" sz="2800" b="0" i="0" u="none" strike="noStrike" kern="1200" cap="none" spc="0" normalizeH="0" baseline="0" noProof="0" dirty="0" err="1" smtClean="0">
                <a:ln>
                  <a:noFill/>
                </a:ln>
                <a:solidFill>
                  <a:schemeClr val="accent1"/>
                </a:solidFill>
                <a:effectLst/>
                <a:uLnTx/>
                <a:uFillTx/>
                <a:latin typeface="+mj-lt"/>
                <a:ea typeface="+mj-ea"/>
                <a:cs typeface="+mj-cs"/>
              </a:rPr>
              <a:t>legislativ</a:t>
            </a:r>
            <a:r>
              <a:rPr kumimoji="0" lang="ro-RO" altLang="ro-RO" sz="2800" b="0" i="0" u="none" strike="noStrike" kern="1200" cap="none" spc="0" normalizeH="0" baseline="0" noProof="0" dirty="0" smtClean="0">
                <a:ln>
                  <a:noFill/>
                </a:ln>
                <a:solidFill>
                  <a:schemeClr val="accent1"/>
                </a:solidFill>
                <a:effectLst/>
                <a:uLnTx/>
                <a:uFillTx/>
                <a:latin typeface="+mj-lt"/>
                <a:ea typeface="+mj-ea"/>
                <a:cs typeface="+mj-cs"/>
              </a:rPr>
              <a:t> în construcții</a:t>
            </a:r>
            <a:endParaRPr kumimoji="0" lang="en-US" altLang="ro-RO" sz="2800" b="0" i="0" u="none" strike="noStrike" kern="1200" cap="none" spc="0" normalizeH="0" baseline="0" noProof="0" dirty="0" smtClean="0">
              <a:ln>
                <a:noFill/>
              </a:ln>
              <a:solidFill>
                <a:schemeClr val="accent1"/>
              </a:solidFill>
              <a:effectLst/>
              <a:uLnTx/>
              <a:uFillTx/>
              <a:latin typeface="+mj-lt"/>
              <a:ea typeface="+mj-ea"/>
              <a:cs typeface="+mj-cs"/>
            </a:endParaRPr>
          </a:p>
        </p:txBody>
      </p:sp>
      <p:sp>
        <p:nvSpPr>
          <p:cNvPr id="9" name="Rounded Rectangle 8"/>
          <p:cNvSpPr/>
          <p:nvPr/>
        </p:nvSpPr>
        <p:spPr>
          <a:xfrm>
            <a:off x="244929" y="1804168"/>
            <a:ext cx="4343400" cy="922703"/>
          </a:xfrm>
          <a:prstGeom prst="roundRect">
            <a:avLst/>
          </a:prstGeom>
          <a:solidFill>
            <a:schemeClr val="accent1"/>
          </a:solidFill>
          <a:ln w="44450">
            <a:solidFill>
              <a:schemeClr val="accent5">
                <a:shade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ltLang="ro-RO" dirty="0" smtClean="0"/>
          </a:p>
          <a:p>
            <a:pPr algn="ctr"/>
            <a:endParaRPr lang="en-US" dirty="0"/>
          </a:p>
        </p:txBody>
      </p:sp>
      <p:sp>
        <p:nvSpPr>
          <p:cNvPr id="10" name="Rounded Rectangle 9"/>
          <p:cNvSpPr/>
          <p:nvPr/>
        </p:nvSpPr>
        <p:spPr>
          <a:xfrm>
            <a:off x="179520" y="4398548"/>
            <a:ext cx="4415339" cy="8059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ro-RO" dirty="0" smtClean="0"/>
          </a:p>
          <a:p>
            <a:pPr algn="ctr"/>
            <a:r>
              <a:rPr lang="en-US" altLang="ro-RO" dirty="0" err="1" smtClean="0"/>
              <a:t>Legea</a:t>
            </a:r>
            <a:r>
              <a:rPr lang="en-US" altLang="ro-RO" dirty="0" smtClean="0"/>
              <a:t> </a:t>
            </a:r>
            <a:r>
              <a:rPr lang="en-US" altLang="ro-RO" smtClean="0"/>
              <a:t>50/1991 republicata </a:t>
            </a:r>
            <a:r>
              <a:rPr lang="en-US" altLang="ro-RO" dirty="0" smtClean="0"/>
              <a:t>in </a:t>
            </a:r>
            <a:r>
              <a:rPr lang="en-US" altLang="ro-RO" smtClean="0"/>
              <a:t>201</a:t>
            </a:r>
            <a:r>
              <a:rPr lang="ro-RO" altLang="ro-RO" smtClean="0"/>
              <a:t>4 privind autorizarea lucrărilor de construire/demolare</a:t>
            </a:r>
            <a:r>
              <a:rPr lang="en-US" altLang="ro-RO" smtClean="0"/>
              <a:t> </a:t>
            </a:r>
            <a:endParaRPr lang="en-US" altLang="ro-RO" dirty="0" smtClean="0"/>
          </a:p>
          <a:p>
            <a:pPr algn="ctr"/>
            <a:endParaRPr lang="en-US" dirty="0"/>
          </a:p>
        </p:txBody>
      </p:sp>
      <p:sp>
        <p:nvSpPr>
          <p:cNvPr id="11" name="Rounded Rectangle 10"/>
          <p:cNvSpPr/>
          <p:nvPr/>
        </p:nvSpPr>
        <p:spPr>
          <a:xfrm>
            <a:off x="91441" y="5447782"/>
            <a:ext cx="3928110" cy="11856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ro-RO" dirty="0" smtClean="0"/>
          </a:p>
          <a:p>
            <a:pPr algn="ctr"/>
            <a:r>
              <a:rPr lang="en-US" altLang="ro-RO" dirty="0" err="1" smtClean="0">
                <a:solidFill>
                  <a:schemeClr val="tx1"/>
                </a:solidFill>
              </a:rPr>
              <a:t>Legea</a:t>
            </a:r>
            <a:r>
              <a:rPr lang="en-US" altLang="ro-RO" dirty="0" smtClean="0">
                <a:solidFill>
                  <a:schemeClr val="tx1"/>
                </a:solidFill>
              </a:rPr>
              <a:t> </a:t>
            </a:r>
            <a:r>
              <a:rPr lang="ro-RO" altLang="ro-RO" dirty="0" smtClean="0">
                <a:solidFill>
                  <a:schemeClr val="tx1"/>
                </a:solidFill>
              </a:rPr>
              <a:t>350</a:t>
            </a:r>
            <a:r>
              <a:rPr lang="en-US" altLang="ro-RO" dirty="0" smtClean="0">
                <a:solidFill>
                  <a:schemeClr val="tx1"/>
                </a:solidFill>
              </a:rPr>
              <a:t>/</a:t>
            </a:r>
            <a:r>
              <a:rPr lang="ro-RO" altLang="ro-RO" dirty="0" smtClean="0">
                <a:solidFill>
                  <a:schemeClr val="tx1"/>
                </a:solidFill>
              </a:rPr>
              <a:t>2001</a:t>
            </a:r>
            <a:r>
              <a:rPr lang="en-US" altLang="ro-RO" dirty="0" smtClean="0">
                <a:solidFill>
                  <a:schemeClr val="tx1"/>
                </a:solidFill>
              </a:rPr>
              <a:t> </a:t>
            </a:r>
            <a:r>
              <a:rPr lang="en-US" altLang="ro-RO" dirty="0" err="1" smtClean="0">
                <a:solidFill>
                  <a:schemeClr val="tx1"/>
                </a:solidFill>
              </a:rPr>
              <a:t>republicata</a:t>
            </a:r>
            <a:r>
              <a:rPr lang="en-US" altLang="ro-RO" dirty="0" smtClean="0">
                <a:solidFill>
                  <a:schemeClr val="tx1"/>
                </a:solidFill>
              </a:rPr>
              <a:t> </a:t>
            </a:r>
            <a:r>
              <a:rPr lang="ro-RO" altLang="ro-RO" dirty="0" smtClean="0">
                <a:solidFill>
                  <a:schemeClr val="tx1"/>
                </a:solidFill>
              </a:rPr>
              <a:t>î</a:t>
            </a:r>
            <a:r>
              <a:rPr lang="en-US" altLang="ro-RO" dirty="0" smtClean="0">
                <a:solidFill>
                  <a:schemeClr val="tx1"/>
                </a:solidFill>
              </a:rPr>
              <a:t>n 201</a:t>
            </a:r>
            <a:r>
              <a:rPr lang="ro-RO" altLang="ro-RO" dirty="0" smtClean="0">
                <a:solidFill>
                  <a:schemeClr val="tx1"/>
                </a:solidFill>
              </a:rPr>
              <a:t>3</a:t>
            </a:r>
            <a:r>
              <a:rPr lang="en-US" altLang="ro-RO" dirty="0" smtClean="0">
                <a:solidFill>
                  <a:schemeClr val="tx1"/>
                </a:solidFill>
              </a:rPr>
              <a:t> –</a:t>
            </a:r>
            <a:r>
              <a:rPr lang="ro-RO" altLang="ro-RO" dirty="0" smtClean="0">
                <a:solidFill>
                  <a:schemeClr val="tx1"/>
                </a:solidFill>
              </a:rPr>
              <a:t> Legea amenajării teritoriului și urbanismului</a:t>
            </a:r>
            <a:r>
              <a:rPr lang="en-US" altLang="ro-RO" dirty="0" smtClean="0"/>
              <a:t> </a:t>
            </a:r>
          </a:p>
          <a:p>
            <a:pPr algn="ctr"/>
            <a:endParaRPr lang="en-US" dirty="0"/>
          </a:p>
        </p:txBody>
      </p:sp>
      <p:sp>
        <p:nvSpPr>
          <p:cNvPr id="12" name="Rounded Rectangle 11"/>
          <p:cNvSpPr/>
          <p:nvPr/>
        </p:nvSpPr>
        <p:spPr>
          <a:xfrm>
            <a:off x="5347560" y="850470"/>
            <a:ext cx="4573679" cy="43395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mtClean="0">
                <a:solidFill>
                  <a:schemeClr val="tx1"/>
                </a:solidFill>
              </a:rPr>
              <a:t>HG 27</a:t>
            </a:r>
            <a:r>
              <a:rPr lang="ro-RO" smtClean="0">
                <a:solidFill>
                  <a:schemeClr val="tx1"/>
                </a:solidFill>
              </a:rPr>
              <a:t>3</a:t>
            </a:r>
            <a:r>
              <a:rPr lang="en-US" smtClean="0">
                <a:solidFill>
                  <a:schemeClr val="tx1"/>
                </a:solidFill>
              </a:rPr>
              <a:t>/1994 </a:t>
            </a:r>
            <a:r>
              <a:rPr lang="en-US" dirty="0" smtClean="0">
                <a:solidFill>
                  <a:schemeClr val="tx1"/>
                </a:solidFill>
              </a:rPr>
              <a:t>– </a:t>
            </a:r>
            <a:r>
              <a:rPr lang="en-US" dirty="0" err="1" smtClean="0">
                <a:solidFill>
                  <a:schemeClr val="tx1"/>
                </a:solidFill>
              </a:rPr>
              <a:t>Recep</a:t>
            </a:r>
            <a:r>
              <a:rPr lang="ro-RO" dirty="0" smtClean="0">
                <a:solidFill>
                  <a:schemeClr val="tx1"/>
                </a:solidFill>
              </a:rPr>
              <a:t>ț</a:t>
            </a:r>
            <a:r>
              <a:rPr lang="en-US" dirty="0" err="1" smtClean="0">
                <a:solidFill>
                  <a:schemeClr val="tx1"/>
                </a:solidFill>
              </a:rPr>
              <a:t>ia</a:t>
            </a:r>
            <a:r>
              <a:rPr lang="en-US" dirty="0" smtClean="0">
                <a:solidFill>
                  <a:schemeClr val="tx1"/>
                </a:solidFill>
              </a:rPr>
              <a:t> </a:t>
            </a:r>
            <a:r>
              <a:rPr lang="en-US" dirty="0" err="1" smtClean="0">
                <a:solidFill>
                  <a:schemeClr val="tx1"/>
                </a:solidFill>
              </a:rPr>
              <a:t>constru</a:t>
            </a:r>
            <a:r>
              <a:rPr lang="ro-RO" dirty="0" smtClean="0">
                <a:solidFill>
                  <a:schemeClr val="tx1"/>
                </a:solidFill>
              </a:rPr>
              <a:t>cțiilor</a:t>
            </a:r>
            <a:endParaRPr lang="en-US" dirty="0"/>
          </a:p>
        </p:txBody>
      </p:sp>
      <p:sp>
        <p:nvSpPr>
          <p:cNvPr id="13" name="Rounded Rectangle 12"/>
          <p:cNvSpPr/>
          <p:nvPr/>
        </p:nvSpPr>
        <p:spPr>
          <a:xfrm>
            <a:off x="5370679" y="1431527"/>
            <a:ext cx="4520081" cy="51144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dirty="0" smtClean="0">
                <a:solidFill>
                  <a:schemeClr val="tx1"/>
                </a:solidFill>
              </a:rPr>
              <a:t>HG 925/1995 – Verificarea proiectelor / Expertize tehnice</a:t>
            </a:r>
            <a:endParaRPr lang="en-US" dirty="0">
              <a:solidFill>
                <a:schemeClr val="tx1"/>
              </a:solidFill>
            </a:endParaRPr>
          </a:p>
        </p:txBody>
      </p:sp>
      <p:sp>
        <p:nvSpPr>
          <p:cNvPr id="14" name="Rounded Rectangle 13"/>
          <p:cNvSpPr/>
          <p:nvPr/>
        </p:nvSpPr>
        <p:spPr>
          <a:xfrm>
            <a:off x="5386178" y="2105960"/>
            <a:ext cx="4489341" cy="5269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dirty="0" smtClean="0"/>
              <a:t>HG 766/1997 - Regulamente privind      calitatea în construcții</a:t>
            </a:r>
            <a:endParaRPr lang="en-US" dirty="0"/>
          </a:p>
        </p:txBody>
      </p:sp>
      <p:sp>
        <p:nvSpPr>
          <p:cNvPr id="15" name="Rounded Rectangle 14"/>
          <p:cNvSpPr/>
          <p:nvPr/>
        </p:nvSpPr>
        <p:spPr>
          <a:xfrm>
            <a:off x="5386436" y="2742295"/>
            <a:ext cx="4466223" cy="5656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dirty="0" smtClean="0"/>
              <a:t>HG 203/2003 – Regulament privind tipurile de reglementări tehnice </a:t>
            </a:r>
            <a:endParaRPr lang="en-US" dirty="0"/>
          </a:p>
        </p:txBody>
      </p:sp>
      <p:cxnSp>
        <p:nvCxnSpPr>
          <p:cNvPr id="16" name="Straight Arrow Connector 15"/>
          <p:cNvCxnSpPr>
            <a:stCxn id="9" idx="3"/>
          </p:cNvCxnSpPr>
          <p:nvPr/>
        </p:nvCxnSpPr>
        <p:spPr>
          <a:xfrm>
            <a:off x="4588329" y="2265520"/>
            <a:ext cx="604157" cy="415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ight Brace 16"/>
          <p:cNvSpPr/>
          <p:nvPr/>
        </p:nvSpPr>
        <p:spPr>
          <a:xfrm>
            <a:off x="10005060" y="1013460"/>
            <a:ext cx="403731" cy="2933700"/>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Rounded Rectangle 17"/>
          <p:cNvSpPr/>
          <p:nvPr/>
        </p:nvSpPr>
        <p:spPr>
          <a:xfrm>
            <a:off x="5270423" y="4393704"/>
            <a:ext cx="3804835" cy="81366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ro-RO" dirty="0" smtClean="0"/>
          </a:p>
          <a:p>
            <a:pPr algn="ctr"/>
            <a:r>
              <a:rPr lang="ro-RO" altLang="ro-RO" dirty="0" smtClean="0"/>
              <a:t>O</a:t>
            </a:r>
            <a:r>
              <a:rPr lang="en-US" altLang="ro-RO" dirty="0" smtClean="0"/>
              <a:t>G</a:t>
            </a:r>
            <a:r>
              <a:rPr lang="ro-RO" altLang="ro-RO" dirty="0" smtClean="0"/>
              <a:t> 839-2009 actualizat in 2014 – Norme metodologice de aplicare a Legii 50/1991 </a:t>
            </a:r>
            <a:r>
              <a:rPr lang="en-US" altLang="ro-RO" dirty="0" smtClean="0"/>
              <a:t> </a:t>
            </a:r>
          </a:p>
          <a:p>
            <a:pPr algn="ctr"/>
            <a:endParaRPr lang="en-US" dirty="0"/>
          </a:p>
        </p:txBody>
      </p:sp>
      <p:cxnSp>
        <p:nvCxnSpPr>
          <p:cNvPr id="19" name="Straight Arrow Connector 18"/>
          <p:cNvCxnSpPr>
            <a:stCxn id="10" idx="3"/>
            <a:endCxn id="18" idx="1"/>
          </p:cNvCxnSpPr>
          <p:nvPr/>
        </p:nvCxnSpPr>
        <p:spPr>
          <a:xfrm flipV="1">
            <a:off x="4594859" y="4800535"/>
            <a:ext cx="675564" cy="9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98618" y="1960813"/>
            <a:ext cx="4238786" cy="60277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ro-RO" smtClean="0">
                <a:solidFill>
                  <a:schemeClr val="tx1"/>
                </a:solidFill>
              </a:rPr>
              <a:t>Legea 10/1995 republicata </a:t>
            </a:r>
            <a:r>
              <a:rPr lang="ro-RO" altLang="ro-RO" smtClean="0">
                <a:solidFill>
                  <a:schemeClr val="tx1"/>
                </a:solidFill>
              </a:rPr>
              <a:t>în</a:t>
            </a:r>
            <a:r>
              <a:rPr lang="en-US" altLang="ro-RO" smtClean="0">
                <a:solidFill>
                  <a:schemeClr val="tx1"/>
                </a:solidFill>
              </a:rPr>
              <a:t> 2015</a:t>
            </a:r>
            <a:r>
              <a:rPr lang="ro-RO" altLang="ro-RO" smtClean="0">
                <a:solidFill>
                  <a:schemeClr val="tx1"/>
                </a:solidFill>
              </a:rPr>
              <a:t> privind calitatea în construcții</a:t>
            </a:r>
            <a:r>
              <a:rPr lang="en-US" altLang="ro-RO" smtClean="0">
                <a:solidFill>
                  <a:schemeClr val="tx1"/>
                </a:solidFill>
              </a:rPr>
              <a:t> </a:t>
            </a:r>
            <a:endParaRPr lang="en-US" altLang="ro-RO" dirty="0" smtClean="0">
              <a:solidFill>
                <a:schemeClr val="tx1"/>
              </a:solidFill>
            </a:endParaRPr>
          </a:p>
        </p:txBody>
      </p:sp>
      <p:sp>
        <p:nvSpPr>
          <p:cNvPr id="20" name="Rounded Rectangle 19"/>
          <p:cNvSpPr/>
          <p:nvPr/>
        </p:nvSpPr>
        <p:spPr>
          <a:xfrm>
            <a:off x="5516880" y="3428095"/>
            <a:ext cx="4328160" cy="7476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smtClean="0"/>
              <a:t>HG </a:t>
            </a:r>
            <a:r>
              <a:rPr lang="en-US" smtClean="0"/>
              <a:t>28</a:t>
            </a:r>
            <a:r>
              <a:rPr lang="ro-RO" smtClean="0"/>
              <a:t>/2003 </a:t>
            </a:r>
            <a:r>
              <a:rPr lang="ro-RO" dirty="0" smtClean="0"/>
              <a:t>– Regulament </a:t>
            </a:r>
            <a:r>
              <a:rPr lang="ro-RO" smtClean="0"/>
              <a:t>privind conținutul cadru al documentației tehnico-economice afer. invest. pub.</a:t>
            </a:r>
            <a:endParaRPr lang="en-US" dirty="0"/>
          </a:p>
        </p:txBody>
      </p:sp>
      <p:sp>
        <p:nvSpPr>
          <p:cNvPr id="24" name="Rounded Rectangle 23"/>
          <p:cNvSpPr/>
          <p:nvPr/>
        </p:nvSpPr>
        <p:spPr>
          <a:xfrm>
            <a:off x="4120515" y="5447782"/>
            <a:ext cx="3137535" cy="11856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ro-RO" dirty="0" smtClean="0"/>
          </a:p>
          <a:p>
            <a:r>
              <a:rPr lang="en-US" altLang="ro-RO" dirty="0" err="1" smtClean="0">
                <a:solidFill>
                  <a:schemeClr val="tx1"/>
                </a:solidFill>
              </a:rPr>
              <a:t>Legea</a:t>
            </a:r>
            <a:r>
              <a:rPr lang="en-US" altLang="ro-RO" dirty="0" smtClean="0">
                <a:solidFill>
                  <a:schemeClr val="tx1"/>
                </a:solidFill>
              </a:rPr>
              <a:t> 163/2015 </a:t>
            </a:r>
            <a:r>
              <a:rPr lang="en-US" altLang="ro-RO" dirty="0" err="1" smtClean="0">
                <a:solidFill>
                  <a:schemeClr val="tx1"/>
                </a:solidFill>
              </a:rPr>
              <a:t>privind</a:t>
            </a:r>
            <a:r>
              <a:rPr lang="en-US" altLang="ro-RO" dirty="0" smtClean="0">
                <a:solidFill>
                  <a:schemeClr val="tx1"/>
                </a:solidFill>
              </a:rPr>
              <a:t> </a:t>
            </a:r>
            <a:r>
              <a:rPr lang="en-US" altLang="ro-RO" dirty="0" err="1" smtClean="0">
                <a:solidFill>
                  <a:schemeClr val="tx1"/>
                </a:solidFill>
              </a:rPr>
              <a:t>standardizarea</a:t>
            </a:r>
            <a:r>
              <a:rPr lang="en-US" altLang="ro-RO" dirty="0" smtClean="0">
                <a:solidFill>
                  <a:schemeClr val="tx1"/>
                </a:solidFill>
              </a:rPr>
              <a:t> </a:t>
            </a:r>
            <a:r>
              <a:rPr lang="en-US" altLang="ro-RO" dirty="0" err="1" smtClean="0">
                <a:solidFill>
                  <a:schemeClr val="tx1"/>
                </a:solidFill>
              </a:rPr>
              <a:t>na</a:t>
            </a:r>
            <a:r>
              <a:rPr lang="ro-RO" altLang="ro-RO" dirty="0" smtClean="0">
                <a:solidFill>
                  <a:schemeClr val="tx1"/>
                </a:solidFill>
              </a:rPr>
              <a:t>ț</a:t>
            </a:r>
            <a:r>
              <a:rPr lang="en-US" altLang="ro-RO" dirty="0" err="1" smtClean="0">
                <a:solidFill>
                  <a:schemeClr val="tx1"/>
                </a:solidFill>
              </a:rPr>
              <a:t>ional</a:t>
            </a:r>
            <a:r>
              <a:rPr lang="ro-RO" altLang="ro-RO" dirty="0" smtClean="0">
                <a:solidFill>
                  <a:schemeClr val="tx1"/>
                </a:solidFill>
              </a:rPr>
              <a:t>ă</a:t>
            </a:r>
            <a:r>
              <a:rPr lang="en-US" altLang="ro-RO" dirty="0" smtClean="0"/>
              <a:t> </a:t>
            </a:r>
          </a:p>
          <a:p>
            <a:pPr algn="ctr"/>
            <a:endParaRPr lang="en-US" dirty="0"/>
          </a:p>
        </p:txBody>
      </p:sp>
      <p:sp>
        <p:nvSpPr>
          <p:cNvPr id="21" name="Rounded Rectangle 20"/>
          <p:cNvSpPr/>
          <p:nvPr/>
        </p:nvSpPr>
        <p:spPr>
          <a:xfrm>
            <a:off x="7359014" y="5461058"/>
            <a:ext cx="3137535" cy="11856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ro-RO" dirty="0" smtClean="0"/>
          </a:p>
          <a:p>
            <a:r>
              <a:rPr lang="en-US" altLang="ro-RO" dirty="0" err="1" smtClean="0">
                <a:solidFill>
                  <a:schemeClr val="tx1"/>
                </a:solidFill>
              </a:rPr>
              <a:t>Legea</a:t>
            </a:r>
            <a:r>
              <a:rPr lang="en-US" altLang="ro-RO" dirty="0" smtClean="0">
                <a:solidFill>
                  <a:schemeClr val="tx1"/>
                </a:solidFill>
              </a:rPr>
              <a:t> </a:t>
            </a:r>
            <a:r>
              <a:rPr lang="ro-RO" altLang="ro-RO" dirty="0" smtClean="0">
                <a:solidFill>
                  <a:schemeClr val="tx1"/>
                </a:solidFill>
              </a:rPr>
              <a:t>98/2016</a:t>
            </a:r>
            <a:r>
              <a:rPr lang="en-US" altLang="ro-RO" dirty="0" smtClean="0">
                <a:solidFill>
                  <a:schemeClr val="tx1"/>
                </a:solidFill>
              </a:rPr>
              <a:t> </a:t>
            </a:r>
            <a:r>
              <a:rPr lang="en-US" altLang="ro-RO" dirty="0" err="1" smtClean="0">
                <a:solidFill>
                  <a:schemeClr val="tx1"/>
                </a:solidFill>
              </a:rPr>
              <a:t>privind</a:t>
            </a:r>
            <a:r>
              <a:rPr lang="en-US" altLang="ro-RO" dirty="0" smtClean="0">
                <a:solidFill>
                  <a:schemeClr val="tx1"/>
                </a:solidFill>
              </a:rPr>
              <a:t> </a:t>
            </a:r>
            <a:r>
              <a:rPr lang="ro-RO" altLang="ro-RO" dirty="0" smtClean="0">
                <a:solidFill>
                  <a:schemeClr val="tx1"/>
                </a:solidFill>
              </a:rPr>
              <a:t>achizițiile publice</a:t>
            </a:r>
            <a:endParaRPr lang="en-US" altLang="ro-RO" dirty="0" smtClean="0"/>
          </a:p>
          <a:p>
            <a:pPr algn="ctr"/>
            <a:endParaRPr lang="en-US" dirty="0"/>
          </a:p>
        </p:txBody>
      </p:sp>
      <p:sp>
        <p:nvSpPr>
          <p:cNvPr id="3" name="Slide Number Placeholder 2"/>
          <p:cNvSpPr>
            <a:spLocks noGrp="1"/>
          </p:cNvSpPr>
          <p:nvPr>
            <p:ph type="sldNum" sz="quarter" idx="12"/>
          </p:nvPr>
        </p:nvSpPr>
        <p:spPr>
          <a:xfrm>
            <a:off x="10408791" y="6295248"/>
            <a:ext cx="684212" cy="365125"/>
          </a:xfrm>
        </p:spPr>
        <p:txBody>
          <a:bodyPr/>
          <a:lstStyle/>
          <a:p>
            <a:fld id="{6465EA87-E410-4F80-ADF2-CB7FA663BAAD}" type="slidenum">
              <a:rPr lang="en-US" altLang="ro-RO" smtClean="0">
                <a:solidFill>
                  <a:schemeClr val="bg1"/>
                </a:solidFill>
              </a:rPr>
              <a:pPr/>
              <a:t>7</a:t>
            </a:fld>
            <a:endParaRPr lang="en-US" altLang="ro-RO"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62610" y="198120"/>
            <a:ext cx="8920163" cy="838200"/>
          </a:xfrm>
        </p:spPr>
        <p:txBody>
          <a:bodyPr>
            <a:noAutofit/>
          </a:bodyPr>
          <a:lstStyle/>
          <a:p>
            <a:pPr algn="ctr" eaLnBrk="1" hangingPunct="1"/>
            <a:r>
              <a:rPr lang="ro-RO" sz="2800" b="1" dirty="0" smtClean="0"/>
              <a:t>Principiile de bază ale </a:t>
            </a:r>
            <a:br>
              <a:rPr lang="ro-RO" sz="2800" b="1" dirty="0" smtClean="0"/>
            </a:br>
            <a:r>
              <a:rPr lang="ro-RO" sz="2800" b="1" dirty="0" smtClean="0"/>
              <a:t>sistemului calității în construcții</a:t>
            </a:r>
            <a:endParaRPr lang="en-US" altLang="ro-RO" sz="2800" dirty="0" smtClean="0"/>
          </a:p>
        </p:txBody>
      </p:sp>
      <p:sp>
        <p:nvSpPr>
          <p:cNvPr id="4" name="Subtitle 3"/>
          <p:cNvSpPr>
            <a:spLocks noGrp="1"/>
          </p:cNvSpPr>
          <p:nvPr>
            <p:ph type="subTitle" idx="1"/>
          </p:nvPr>
        </p:nvSpPr>
        <p:spPr>
          <a:xfrm>
            <a:off x="657497" y="1408613"/>
            <a:ext cx="9192986" cy="4735286"/>
          </a:xfrm>
        </p:spPr>
        <p:txBody>
          <a:bodyPr>
            <a:normAutofit fontScale="47500" lnSpcReduction="20000"/>
          </a:bodyPr>
          <a:lstStyle/>
          <a:p>
            <a:pPr marL="342900" indent="-342900" algn="l">
              <a:buAutoNum type="arabicPeriod"/>
            </a:pPr>
            <a:r>
              <a:rPr lang="ro-RO" sz="6000" b="1" dirty="0" smtClean="0"/>
              <a:t>Principiul responsabilităților și al verificărilor</a:t>
            </a:r>
            <a:r>
              <a:rPr lang="ro-RO" altLang="ro-RO" sz="2400" dirty="0" smtClean="0">
                <a:solidFill>
                  <a:schemeClr val="accent1">
                    <a:lumMod val="75000"/>
                  </a:schemeClr>
                </a:solidFill>
              </a:rPr>
              <a:t> (principiul apare în Art.6, Art.7)</a:t>
            </a:r>
            <a:endParaRPr lang="ro-RO" sz="2400" b="1" dirty="0" smtClean="0"/>
          </a:p>
          <a:p>
            <a:pPr marL="342900" indent="-342900" algn="l">
              <a:buFont typeface="Wingdings 3" panose="05040102010807070707" pitchFamily="18" charset="2"/>
              <a:buAutoNum type="arabicPeriod"/>
            </a:pPr>
            <a:r>
              <a:rPr lang="ro-RO" sz="6000" b="1" dirty="0" smtClean="0"/>
              <a:t>Principiul eficienței investiției; Eficiența trebuie judecată pe toate etapele unei construcții – </a:t>
            </a:r>
            <a:r>
              <a:rPr lang="ro-RO" sz="6000" b="1" dirty="0" smtClean="0">
                <a:solidFill>
                  <a:schemeClr val="accent2">
                    <a:lumMod val="75000"/>
                  </a:schemeClr>
                </a:solidFill>
              </a:rPr>
              <a:t>Design+Build+Operate</a:t>
            </a:r>
            <a:r>
              <a:rPr lang="ro-RO" sz="6000" b="1" dirty="0" smtClean="0"/>
              <a:t> </a:t>
            </a:r>
            <a:r>
              <a:rPr lang="ro-RO" altLang="ro-RO" sz="2400" dirty="0" smtClean="0">
                <a:solidFill>
                  <a:schemeClr val="accent1">
                    <a:lumMod val="75000"/>
                  </a:schemeClr>
                </a:solidFill>
              </a:rPr>
              <a:t>(principiul apare în Art.2, Art.8)</a:t>
            </a:r>
          </a:p>
          <a:p>
            <a:pPr marL="342900" indent="-342900" algn="l">
              <a:buAutoNum type="arabicPeriod"/>
            </a:pPr>
            <a:r>
              <a:rPr lang="ro-RO" sz="6000" b="1" dirty="0" smtClean="0"/>
              <a:t>Principiul eticii și al concurenței </a:t>
            </a:r>
            <a:r>
              <a:rPr lang="ro-RO" sz="6000" b="1" u="sng" dirty="0" smtClean="0"/>
              <a:t>corecte</a:t>
            </a:r>
            <a:r>
              <a:rPr lang="ro-RO" sz="6000" b="1" dirty="0" smtClean="0"/>
              <a:t>;</a:t>
            </a:r>
            <a:r>
              <a:rPr lang="ro-RO" altLang="ro-RO" sz="2400" dirty="0" smtClean="0">
                <a:solidFill>
                  <a:schemeClr val="accent1">
                    <a:lumMod val="75000"/>
                  </a:schemeClr>
                </a:solidFill>
              </a:rPr>
              <a:t>(principiul apare în Art.7 și cap. III – Obligații și răspunderi)</a:t>
            </a:r>
            <a:endParaRPr lang="ro-RO" altLang="ro-RO" sz="2400" dirty="0" smtClean="0">
              <a:solidFill>
                <a:srgbClr val="7F7F7F"/>
              </a:solidFill>
            </a:endParaRPr>
          </a:p>
          <a:p>
            <a:pPr marL="342900" indent="-342900" algn="l">
              <a:buFont typeface="Wingdings 3" panose="05040102010807070707" pitchFamily="18" charset="2"/>
              <a:buAutoNum type="arabicPeriod"/>
            </a:pPr>
            <a:r>
              <a:rPr lang="ro-RO" sz="6000" b="1" dirty="0" smtClean="0"/>
              <a:t>Principiul simplificării și al coerenței procedurilor;</a:t>
            </a:r>
            <a:r>
              <a:rPr lang="ro-RO" altLang="ro-RO" sz="6000" dirty="0">
                <a:solidFill>
                  <a:schemeClr val="accent1">
                    <a:lumMod val="75000"/>
                  </a:schemeClr>
                </a:solidFill>
              </a:rPr>
              <a:t> </a:t>
            </a:r>
            <a:r>
              <a:rPr lang="ro-RO" altLang="ro-RO" sz="2300" dirty="0">
                <a:solidFill>
                  <a:schemeClr val="accent1">
                    <a:lumMod val="75000"/>
                  </a:schemeClr>
                </a:solidFill>
              </a:rPr>
              <a:t>(principiul apare în Art.4, Art.5)</a:t>
            </a:r>
            <a:endParaRPr lang="ro-RO" altLang="ro-RO" sz="2300" dirty="0">
              <a:solidFill>
                <a:srgbClr val="7F7F7F"/>
              </a:solidFill>
            </a:endParaRPr>
          </a:p>
          <a:p>
            <a:pPr algn="l"/>
            <a:endParaRPr lang="ro-RO" altLang="ro-RO" sz="4200" dirty="0" smtClean="0">
              <a:solidFill>
                <a:schemeClr val="tx1">
                  <a:lumMod val="65000"/>
                  <a:lumOff val="35000"/>
                </a:schemeClr>
              </a:solidFill>
            </a:endParaRPr>
          </a:p>
          <a:p>
            <a:pPr algn="l"/>
            <a:r>
              <a:rPr lang="ro-RO" altLang="ro-RO" sz="4200" dirty="0" smtClean="0">
                <a:solidFill>
                  <a:schemeClr val="tx1">
                    <a:lumMod val="65000"/>
                    <a:lumOff val="35000"/>
                  </a:schemeClr>
                </a:solidFill>
              </a:rPr>
              <a:t>Aceste principii nu sunt clar definite, sunt acunse în diferite articole și de aceea sunt greu de înțeles, în special de cei care au terminat studiile după 2000 și nu au lucrat într-un institut de proiectare.</a:t>
            </a:r>
            <a:endParaRPr lang="vi-VN" altLang="ro-RO" sz="4200" dirty="0" smtClean="0">
              <a:solidFill>
                <a:schemeClr val="tx1">
                  <a:lumMod val="65000"/>
                  <a:lumOff val="35000"/>
                </a:schemeClr>
              </a:solidFill>
            </a:endParaRPr>
          </a:p>
        </p:txBody>
      </p:sp>
      <p:sp>
        <p:nvSpPr>
          <p:cNvPr id="6" name="TextBox 5"/>
          <p:cNvSpPr txBox="1"/>
          <p:nvPr/>
        </p:nvSpPr>
        <p:spPr>
          <a:xfrm>
            <a:off x="9845040" y="2339340"/>
            <a:ext cx="2034540" cy="13849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vi-VN" sz="1400" b="1" smtClean="0"/>
              <a:t>NELOIÁL, -Ă,</a:t>
            </a:r>
            <a:r>
              <a:rPr lang="vi-VN" sz="1400" smtClean="0"/>
              <a:t> </a:t>
            </a:r>
            <a:r>
              <a:rPr lang="vi-VN" sz="1400" i="1" smtClean="0"/>
              <a:t>neloiali, -e,</a:t>
            </a:r>
            <a:r>
              <a:rPr lang="vi-VN" sz="1400" smtClean="0"/>
              <a:t> adj. Care nu își îndeplinește obligațiile asumate; nesincer, </a:t>
            </a:r>
            <a:r>
              <a:rPr lang="vi-VN" sz="1400" b="1" smtClean="0"/>
              <a:t>necinstit</a:t>
            </a:r>
            <a:r>
              <a:rPr lang="vi-VN" sz="1400" smtClean="0"/>
              <a:t/>
            </a:r>
            <a:br>
              <a:rPr lang="vi-VN" sz="1400" smtClean="0"/>
            </a:br>
            <a:r>
              <a:rPr lang="vi-VN" sz="1400" smtClean="0"/>
              <a:t>Sursa: </a:t>
            </a:r>
            <a:r>
              <a:rPr lang="vi-VN" sz="1400" smtClean="0">
                <a:hlinkClick r:id="rId2" tooltip="Dicționarul explicativ al limbii române (ediția a II-a revăzută și adăugită), 2009"/>
              </a:rPr>
              <a:t>DEX '09 (2009)</a:t>
            </a:r>
            <a:endParaRPr lang="en-US" sz="1400"/>
          </a:p>
        </p:txBody>
      </p:sp>
      <p:sp>
        <p:nvSpPr>
          <p:cNvPr id="5" name="TextBox 4"/>
          <p:cNvSpPr txBox="1"/>
          <p:nvPr/>
        </p:nvSpPr>
        <p:spPr>
          <a:xfrm>
            <a:off x="9829800" y="3931920"/>
            <a:ext cx="2034540" cy="267765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vi-VN" sz="1400" b="1" dirty="0" smtClean="0"/>
              <a:t>CORÉCT, -Ă,</a:t>
            </a:r>
            <a:r>
              <a:rPr lang="vi-VN" sz="1400" dirty="0" smtClean="0"/>
              <a:t> </a:t>
            </a:r>
            <a:r>
              <a:rPr lang="vi-VN" sz="1400" i="1" dirty="0" smtClean="0"/>
              <a:t>corecți, -te,</a:t>
            </a:r>
            <a:r>
              <a:rPr lang="vi-VN" sz="1400" dirty="0" smtClean="0"/>
              <a:t> adj. </a:t>
            </a:r>
            <a:r>
              <a:rPr lang="vi-VN" sz="1400" b="1" dirty="0" smtClean="0"/>
              <a:t>1.</a:t>
            </a:r>
            <a:r>
              <a:rPr lang="vi-VN" sz="1400" dirty="0" smtClean="0"/>
              <a:t> Care respectă regulile, </a:t>
            </a:r>
            <a:r>
              <a:rPr lang="vi-VN" sz="1400" b="1" dirty="0" smtClean="0"/>
              <a:t>normele dintr-un domeniu dat</a:t>
            </a:r>
            <a:r>
              <a:rPr lang="vi-VN" sz="1400" dirty="0" smtClean="0"/>
              <a:t>; așa cum trebuie. </a:t>
            </a:r>
            <a:r>
              <a:rPr lang="vi-VN" sz="1400" b="1" dirty="0" smtClean="0"/>
              <a:t>2.</a:t>
            </a:r>
            <a:r>
              <a:rPr lang="vi-VN" sz="1400" dirty="0" smtClean="0"/>
              <a:t> (Despre oameni) Care are o ținută, o purtare, o atitudine ireproșabilă; cinstit, leal. –</a:t>
            </a:r>
            <a:br>
              <a:rPr lang="vi-VN" sz="1400" dirty="0" smtClean="0"/>
            </a:br>
            <a:r>
              <a:rPr lang="vi-VN" sz="1400" dirty="0" smtClean="0"/>
              <a:t>Sursa: </a:t>
            </a:r>
            <a:r>
              <a:rPr lang="vi-VN" sz="1400" dirty="0" smtClean="0">
                <a:hlinkClick r:id="rId2" tooltip="Dicționarul explicativ al limbii române (ediția a II-a revăzută și adăugită), 2009"/>
              </a:rPr>
              <a:t>DEX '09 (2009) </a:t>
            </a:r>
            <a:r>
              <a:rPr lang="vi-VN" sz="1400" dirty="0" smtClean="0"/>
              <a:t>|</a:t>
            </a:r>
            <a:endParaRPr lang="en-US" sz="1400" dirty="0"/>
          </a:p>
        </p:txBody>
      </p:sp>
      <p:sp>
        <p:nvSpPr>
          <p:cNvPr id="3" name="Slide Number Placeholder 2"/>
          <p:cNvSpPr>
            <a:spLocks noGrp="1"/>
          </p:cNvSpPr>
          <p:nvPr>
            <p:ph type="sldNum" sz="quarter" idx="12"/>
          </p:nvPr>
        </p:nvSpPr>
        <p:spPr/>
        <p:txBody>
          <a:bodyPr/>
          <a:lstStyle/>
          <a:p>
            <a:fld id="{6465EA87-E410-4F80-ADF2-CB7FA663BAAD}" type="slidenum">
              <a:rPr lang="en-US" altLang="ro-RO" smtClean="0"/>
              <a:pPr/>
              <a:t>8</a:t>
            </a:fld>
            <a:endParaRPr lang="en-US" altLang="ro-RO"/>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54990" y="198120"/>
            <a:ext cx="8920163" cy="655320"/>
          </a:xfrm>
        </p:spPr>
        <p:txBody>
          <a:bodyPr/>
          <a:lstStyle/>
          <a:p>
            <a:pPr algn="ctr" eaLnBrk="1" hangingPunct="1"/>
            <a:r>
              <a:rPr lang="ro-RO" altLang="ro-RO" sz="2800" dirty="0" smtClean="0"/>
              <a:t>Legea 10/1995</a:t>
            </a:r>
            <a:endParaRPr lang="en-US" altLang="ro-RO" sz="2400" dirty="0" smtClean="0"/>
          </a:p>
        </p:txBody>
      </p:sp>
      <p:sp>
        <p:nvSpPr>
          <p:cNvPr id="4" name="Subtitle 3"/>
          <p:cNvSpPr>
            <a:spLocks noGrp="1"/>
          </p:cNvSpPr>
          <p:nvPr>
            <p:ph type="subTitle" idx="1"/>
          </p:nvPr>
        </p:nvSpPr>
        <p:spPr>
          <a:xfrm>
            <a:off x="604157" y="1126672"/>
            <a:ext cx="8730343" cy="5175273"/>
          </a:xfrm>
        </p:spPr>
        <p:txBody>
          <a:bodyPr>
            <a:normAutofit/>
          </a:bodyPr>
          <a:lstStyle/>
          <a:p>
            <a:pPr algn="ctr"/>
            <a:r>
              <a:rPr lang="ro-RO" sz="2000" b="1" dirty="0" smtClean="0"/>
              <a:t>Este legea calității în construcții, dar ar putea să se numească și </a:t>
            </a:r>
          </a:p>
          <a:p>
            <a:pPr algn="ctr"/>
            <a:r>
              <a:rPr lang="ro-RO" sz="2000" b="1" u="sng" dirty="0" smtClean="0"/>
              <a:t>LEGEA RESPONSABILITĂȚII ÎN CONSTRUCȚII</a:t>
            </a:r>
          </a:p>
          <a:p>
            <a:pPr marL="342900" indent="-342900" algn="l"/>
            <a:r>
              <a:rPr lang="ro-RO" sz="2000" b="1" i="1" dirty="0" smtClean="0">
                <a:solidFill>
                  <a:schemeClr val="accent1">
                    <a:lumMod val="75000"/>
                  </a:schemeClr>
                </a:solidFill>
              </a:rPr>
              <a:t>încearcă</a:t>
            </a:r>
            <a:r>
              <a:rPr lang="ro-RO" sz="2000" b="1" dirty="0" smtClean="0"/>
              <a:t> să definească:</a:t>
            </a:r>
          </a:p>
          <a:p>
            <a:pPr marL="342900" indent="-342900" algn="l">
              <a:buAutoNum type="arabicPeriod"/>
            </a:pPr>
            <a:r>
              <a:rPr lang="ro-RO" sz="2000" b="1" dirty="0" smtClean="0"/>
              <a:t>cerințele fundamentale (după care se judeca calitatea);</a:t>
            </a:r>
          </a:p>
          <a:p>
            <a:pPr marL="342900" indent="-342900" algn="l">
              <a:buAutoNum type="arabicPeriod"/>
            </a:pPr>
            <a:r>
              <a:rPr lang="ro-RO" sz="2000" b="1" dirty="0" smtClean="0"/>
              <a:t>factorii implicați </a:t>
            </a:r>
            <a:r>
              <a:rPr lang="en-US" sz="2000" b="1" dirty="0" smtClean="0"/>
              <a:t>(</a:t>
            </a:r>
            <a:r>
              <a:rPr lang="ro-RO" sz="2000" b="1" dirty="0" smtClean="0"/>
              <a:t>responsabili</a:t>
            </a:r>
            <a:r>
              <a:rPr lang="en-US" sz="2000" b="1" dirty="0" err="1" smtClean="0"/>
              <a:t>i</a:t>
            </a:r>
            <a:r>
              <a:rPr lang="en-US" sz="2000" b="1" dirty="0" smtClean="0"/>
              <a:t>)</a:t>
            </a:r>
            <a:r>
              <a:rPr lang="ro-RO" sz="2000" b="1" dirty="0" smtClean="0"/>
              <a:t> </a:t>
            </a:r>
            <a:r>
              <a:rPr lang="en-US" sz="2000" b="1" dirty="0" smtClean="0"/>
              <a:t>- </a:t>
            </a:r>
            <a:r>
              <a:rPr lang="ro-RO" sz="2000" b="1" dirty="0" smtClean="0"/>
              <a:t>în asigurarea calității;</a:t>
            </a:r>
            <a:endParaRPr lang="en-US" sz="2000" b="1" dirty="0" smtClean="0"/>
          </a:p>
          <a:p>
            <a:pPr marL="342900" indent="-342900" algn="l">
              <a:buAutoNum type="arabicPeriod"/>
            </a:pPr>
            <a:endParaRPr lang="ro-RO" sz="2000" b="1" dirty="0" smtClean="0"/>
          </a:p>
          <a:p>
            <a:pPr marL="342900" indent="-342900" algn="l">
              <a:buAutoNum type="arabicPeriod"/>
            </a:pPr>
            <a:r>
              <a:rPr lang="ro-RO" sz="2000" b="1" dirty="0" smtClean="0"/>
              <a:t>procesele din construcții;</a:t>
            </a:r>
          </a:p>
          <a:p>
            <a:pPr marL="342900" indent="-342900" algn="l">
              <a:buAutoNum type="arabicPeriod"/>
            </a:pPr>
            <a:endParaRPr lang="ro-RO" sz="2000" b="1" dirty="0" smtClean="0"/>
          </a:p>
          <a:p>
            <a:pPr marL="342900" indent="-342900" algn="l">
              <a:buAutoNum type="arabicPeriod"/>
            </a:pPr>
            <a:r>
              <a:rPr lang="ro-RO" sz="2000" b="1" dirty="0" smtClean="0"/>
              <a:t>obligațiile și responsabilitățile factorilor;</a:t>
            </a:r>
          </a:p>
          <a:p>
            <a:pPr marL="342900" indent="-342900" algn="l">
              <a:buAutoNum type="arabicPeriod"/>
            </a:pPr>
            <a:endParaRPr lang="ro-RO" sz="2000" b="1" dirty="0" smtClean="0"/>
          </a:p>
          <a:p>
            <a:pPr marL="342900" indent="-342900" algn="l">
              <a:buAutoNum type="arabicPeriod"/>
            </a:pPr>
            <a:r>
              <a:rPr lang="ro-RO" sz="2000" b="1" dirty="0" smtClean="0"/>
              <a:t>sancțiunile ce se aplică factorilor</a:t>
            </a:r>
          </a:p>
          <a:p>
            <a:pPr algn="l">
              <a:spcBef>
                <a:spcPts val="300"/>
              </a:spcBef>
            </a:pPr>
            <a:endParaRPr lang="en-US" sz="1000" dirty="0" smtClean="0">
              <a:solidFill>
                <a:srgbClr val="FF0000"/>
              </a:solidFill>
            </a:endParaRPr>
          </a:p>
          <a:p>
            <a:pPr algn="l">
              <a:spcBef>
                <a:spcPts val="300"/>
              </a:spcBef>
            </a:pPr>
            <a:endParaRPr lang="en-US" sz="1000" dirty="0">
              <a:solidFill>
                <a:srgbClr val="FF0000"/>
              </a:solidFill>
            </a:endParaRPr>
          </a:p>
          <a:p>
            <a:pPr algn="l">
              <a:spcBef>
                <a:spcPts val="300"/>
              </a:spcBef>
            </a:pPr>
            <a:endParaRPr lang="en-US" sz="1000" dirty="0" smtClean="0">
              <a:solidFill>
                <a:srgbClr val="FF0000"/>
              </a:solidFill>
            </a:endParaRPr>
          </a:p>
        </p:txBody>
      </p:sp>
      <p:sp>
        <p:nvSpPr>
          <p:cNvPr id="5" name="Right Brace 4"/>
          <p:cNvSpPr/>
          <p:nvPr/>
        </p:nvSpPr>
        <p:spPr>
          <a:xfrm>
            <a:off x="7862605" y="2582348"/>
            <a:ext cx="259080" cy="6324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9222472" y="2696503"/>
            <a:ext cx="2712720" cy="35394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ro-RO" sz="1700" smtClean="0"/>
              <a:t>Cap.I – Dispoziții generale</a:t>
            </a:r>
            <a:endParaRPr lang="en-US" sz="1700"/>
          </a:p>
        </p:txBody>
      </p:sp>
      <p:sp>
        <p:nvSpPr>
          <p:cNvPr id="7" name="TextBox 6"/>
          <p:cNvSpPr txBox="1"/>
          <p:nvPr/>
        </p:nvSpPr>
        <p:spPr>
          <a:xfrm>
            <a:off x="9239250" y="3635828"/>
            <a:ext cx="2712720" cy="61555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ro-RO" sz="1700" dirty="0" smtClean="0"/>
              <a:t>Cap.II – Sistemul calității în construcții</a:t>
            </a:r>
            <a:endParaRPr lang="en-US" sz="1700" dirty="0"/>
          </a:p>
        </p:txBody>
      </p:sp>
      <p:sp>
        <p:nvSpPr>
          <p:cNvPr id="8" name="TextBox 7"/>
          <p:cNvSpPr txBox="1"/>
          <p:nvPr/>
        </p:nvSpPr>
        <p:spPr>
          <a:xfrm>
            <a:off x="9254490" y="4487670"/>
            <a:ext cx="2712720" cy="61555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ro-RO" sz="1700" smtClean="0"/>
              <a:t>Cap.III – Obligații și răspunderi</a:t>
            </a:r>
            <a:endParaRPr lang="en-US" sz="1700"/>
          </a:p>
        </p:txBody>
      </p:sp>
      <p:sp>
        <p:nvSpPr>
          <p:cNvPr id="10" name="TextBox 9"/>
          <p:cNvSpPr txBox="1"/>
          <p:nvPr/>
        </p:nvSpPr>
        <p:spPr>
          <a:xfrm>
            <a:off x="9239250" y="5524245"/>
            <a:ext cx="2712720" cy="35394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ro-RO" sz="1700" smtClean="0"/>
              <a:t>Cap.IV – Sancțiuni</a:t>
            </a:r>
            <a:endParaRPr lang="en-US" sz="1700"/>
          </a:p>
        </p:txBody>
      </p:sp>
      <p:cxnSp>
        <p:nvCxnSpPr>
          <p:cNvPr id="12" name="Straight Arrow Connector 11"/>
          <p:cNvCxnSpPr>
            <a:stCxn id="5" idx="1"/>
            <a:endCxn id="6" idx="1"/>
          </p:cNvCxnSpPr>
          <p:nvPr/>
        </p:nvCxnSpPr>
        <p:spPr>
          <a:xfrm flipV="1">
            <a:off x="8121685" y="2873475"/>
            <a:ext cx="1100787" cy="251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7" idx="1"/>
          </p:cNvCxnSpPr>
          <p:nvPr/>
        </p:nvCxnSpPr>
        <p:spPr>
          <a:xfrm flipV="1">
            <a:off x="4133850" y="3943605"/>
            <a:ext cx="5105400" cy="351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8" idx="1"/>
          </p:cNvCxnSpPr>
          <p:nvPr/>
        </p:nvCxnSpPr>
        <p:spPr>
          <a:xfrm>
            <a:off x="6001780" y="4795447"/>
            <a:ext cx="325271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10" idx="1"/>
          </p:cNvCxnSpPr>
          <p:nvPr/>
        </p:nvCxnSpPr>
        <p:spPr>
          <a:xfrm>
            <a:off x="5359228" y="5668016"/>
            <a:ext cx="3880022" cy="332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465EA87-E410-4F80-ADF2-CB7FA663BAAD}" type="slidenum">
              <a:rPr lang="en-US" altLang="ro-RO" smtClean="0"/>
              <a:pPr/>
              <a:t>9</a:t>
            </a:fld>
            <a:endParaRPr lang="en-US" altLang="ro-RO"/>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179387"/>
            <a:ext cx="8920163" cy="795973"/>
          </a:xfrm>
        </p:spPr>
        <p:txBody>
          <a:bodyPr/>
          <a:lstStyle/>
          <a:p>
            <a:pPr algn="ctr" eaLnBrk="1" hangingPunct="1"/>
            <a:r>
              <a:rPr lang="ro-RO" altLang="ro-RO" sz="2800" dirty="0" smtClean="0"/>
              <a:t>Legea 10/1995 </a:t>
            </a:r>
            <a:r>
              <a:rPr lang="ro-RO" altLang="ro-RO" sz="2400" dirty="0" smtClean="0"/>
              <a:t/>
            </a:r>
            <a:br>
              <a:rPr lang="ro-RO" altLang="ro-RO" sz="2400" dirty="0" smtClean="0"/>
            </a:br>
            <a:endParaRPr lang="en-US" altLang="ro-RO" sz="2400" dirty="0" smtClean="0"/>
          </a:p>
        </p:txBody>
      </p:sp>
      <p:sp>
        <p:nvSpPr>
          <p:cNvPr id="4" name="Subtitle 3"/>
          <p:cNvSpPr>
            <a:spLocks noGrp="1"/>
          </p:cNvSpPr>
          <p:nvPr>
            <p:ph type="subTitle" idx="1"/>
          </p:nvPr>
        </p:nvSpPr>
        <p:spPr>
          <a:xfrm>
            <a:off x="604157" y="1126673"/>
            <a:ext cx="9192986" cy="4735286"/>
          </a:xfrm>
        </p:spPr>
        <p:txBody>
          <a:bodyPr>
            <a:normAutofit/>
          </a:bodyPr>
          <a:lstStyle/>
          <a:p>
            <a:pPr algn="l"/>
            <a:r>
              <a:rPr lang="ro-RO" sz="2400" b="1" dirty="0" smtClean="0"/>
              <a:t>”Art.3. – Prin prezenta lege </a:t>
            </a:r>
            <a:r>
              <a:rPr lang="ro-RO" sz="2400" b="1" u="sng" dirty="0" smtClean="0"/>
              <a:t>se instituie sistemul calității în construcții, care să conducă la realizarea și exploatarea unor construcții </a:t>
            </a:r>
            <a:r>
              <a:rPr lang="ro-RO" sz="2400" b="1" dirty="0" smtClean="0"/>
              <a:t>de calitate corespunzătoare, </a:t>
            </a:r>
            <a:r>
              <a:rPr lang="ro-RO" sz="2400" b="1" u="sng" dirty="0" smtClean="0"/>
              <a:t>în scopul</a:t>
            </a:r>
          </a:p>
          <a:p>
            <a:pPr lvl="1" algn="l">
              <a:buFont typeface="Arial" pitchFamily="34" charset="0"/>
              <a:buChar char="•"/>
            </a:pPr>
            <a:r>
              <a:rPr lang="ro-RO" sz="2200" b="1" dirty="0" smtClean="0"/>
              <a:t> PROTEJĂRII VIEȚII OAMENILOR, </a:t>
            </a:r>
          </a:p>
          <a:p>
            <a:pPr lvl="1" algn="l">
              <a:buFont typeface="Arial" pitchFamily="34" charset="0"/>
              <a:buChar char="•"/>
            </a:pPr>
            <a:r>
              <a:rPr lang="ro-RO" sz="2200" b="1" dirty="0" smtClean="0"/>
              <a:t>A BUNURILOR ACESTORA, </a:t>
            </a:r>
          </a:p>
          <a:p>
            <a:pPr lvl="1" algn="l">
              <a:buFont typeface="Arial" pitchFamily="34" charset="0"/>
              <a:buChar char="•"/>
            </a:pPr>
            <a:r>
              <a:rPr lang="ro-RO" sz="2200" b="1" dirty="0" smtClean="0"/>
              <a:t>A SOCIETĂȚII ȘI </a:t>
            </a:r>
          </a:p>
          <a:p>
            <a:pPr lvl="1" algn="l">
              <a:buFont typeface="Arial" pitchFamily="34" charset="0"/>
              <a:buChar char="•"/>
            </a:pPr>
            <a:r>
              <a:rPr lang="ro-RO" sz="2200" b="1" dirty="0" smtClean="0"/>
              <a:t>A MEDIULUI ÎNCONJURĂTOR.”</a:t>
            </a:r>
            <a:endParaRPr lang="en-US" sz="2200" b="1" u="sng" dirty="0" smtClean="0"/>
          </a:p>
          <a:p>
            <a:pPr algn="l"/>
            <a:r>
              <a:rPr lang="en-US" b="1" i="1" dirty="0" err="1">
                <a:solidFill>
                  <a:schemeClr val="accent2"/>
                </a:solidFill>
              </a:rPr>
              <a:t>Ac</a:t>
            </a:r>
            <a:r>
              <a:rPr lang="en-US" b="1" i="1" dirty="0" err="1" smtClean="0">
                <a:solidFill>
                  <a:schemeClr val="accent2"/>
                </a:solidFill>
              </a:rPr>
              <a:t>esta</a:t>
            </a:r>
            <a:r>
              <a:rPr lang="en-US" b="1" i="1" dirty="0" smtClean="0">
                <a:solidFill>
                  <a:schemeClr val="accent2"/>
                </a:solidFill>
              </a:rPr>
              <a:t> </a:t>
            </a:r>
            <a:r>
              <a:rPr lang="en-US" b="1" i="1" dirty="0" err="1">
                <a:solidFill>
                  <a:schemeClr val="accent2"/>
                </a:solidFill>
              </a:rPr>
              <a:t>ar</a:t>
            </a:r>
            <a:r>
              <a:rPr lang="en-US" b="1" i="1" dirty="0">
                <a:solidFill>
                  <a:schemeClr val="accent2"/>
                </a:solidFill>
              </a:rPr>
              <a:t> </a:t>
            </a:r>
            <a:r>
              <a:rPr lang="ro-RO" b="1" i="1" dirty="0" smtClean="0">
                <a:solidFill>
                  <a:schemeClr val="accent2"/>
                </a:solidFill>
              </a:rPr>
              <a:t>trebui să </a:t>
            </a:r>
            <a:r>
              <a:rPr lang="en-US" b="1" i="1" dirty="0" smtClean="0">
                <a:solidFill>
                  <a:schemeClr val="accent2"/>
                </a:solidFill>
              </a:rPr>
              <a:t>fi</a:t>
            </a:r>
            <a:r>
              <a:rPr lang="ro-RO" b="1" i="1" dirty="0" smtClean="0">
                <a:solidFill>
                  <a:schemeClr val="accent2"/>
                </a:solidFill>
              </a:rPr>
              <a:t>e,</a:t>
            </a:r>
            <a:r>
              <a:rPr lang="en-US" b="1" i="1" dirty="0" smtClean="0">
                <a:solidFill>
                  <a:schemeClr val="accent2"/>
                </a:solidFill>
              </a:rPr>
              <a:t> </a:t>
            </a:r>
            <a:r>
              <a:rPr lang="ro-RO" b="1" i="1" dirty="0">
                <a:solidFill>
                  <a:schemeClr val="accent2"/>
                </a:solidFill>
              </a:rPr>
              <a:t>î</a:t>
            </a:r>
            <a:r>
              <a:rPr lang="en-US" b="1" i="1" dirty="0" smtClean="0">
                <a:solidFill>
                  <a:schemeClr val="accent2"/>
                </a:solidFill>
              </a:rPr>
              <a:t>n </a:t>
            </a:r>
            <a:r>
              <a:rPr lang="en-US" b="1" i="1" dirty="0" err="1">
                <a:solidFill>
                  <a:schemeClr val="accent2"/>
                </a:solidFill>
              </a:rPr>
              <a:t>opinia</a:t>
            </a:r>
            <a:r>
              <a:rPr lang="en-US" b="1" i="1" dirty="0">
                <a:solidFill>
                  <a:schemeClr val="accent2"/>
                </a:solidFill>
              </a:rPr>
              <a:t> </a:t>
            </a:r>
            <a:r>
              <a:rPr lang="en-US" b="1" i="1" dirty="0" smtClean="0">
                <a:solidFill>
                  <a:schemeClr val="accent2"/>
                </a:solidFill>
              </a:rPr>
              <a:t>mea</a:t>
            </a:r>
            <a:r>
              <a:rPr lang="ro-RO" b="1" i="1" dirty="0" smtClean="0">
                <a:solidFill>
                  <a:schemeClr val="accent2"/>
                </a:solidFill>
              </a:rPr>
              <a:t>,</a:t>
            </a:r>
            <a:r>
              <a:rPr lang="en-US" b="1" i="1" dirty="0" smtClean="0">
                <a:solidFill>
                  <a:schemeClr val="accent2"/>
                </a:solidFill>
              </a:rPr>
              <a:t> </a:t>
            </a:r>
            <a:r>
              <a:rPr lang="en-US" b="1" i="1" dirty="0" err="1">
                <a:solidFill>
                  <a:schemeClr val="accent2"/>
                </a:solidFill>
              </a:rPr>
              <a:t>primul</a:t>
            </a:r>
            <a:r>
              <a:rPr lang="en-US" b="1" i="1" dirty="0">
                <a:solidFill>
                  <a:schemeClr val="accent2"/>
                </a:solidFill>
              </a:rPr>
              <a:t> </a:t>
            </a:r>
            <a:r>
              <a:rPr lang="en-US" b="1" i="1" dirty="0" err="1" smtClean="0">
                <a:solidFill>
                  <a:schemeClr val="accent2"/>
                </a:solidFill>
              </a:rPr>
              <a:t>articol</a:t>
            </a:r>
            <a:r>
              <a:rPr lang="en-US" b="1" i="1" dirty="0" smtClean="0">
                <a:solidFill>
                  <a:schemeClr val="accent2"/>
                </a:solidFill>
              </a:rPr>
              <a:t>.</a:t>
            </a:r>
            <a:endParaRPr lang="en-US" b="1" i="1" dirty="0">
              <a:solidFill>
                <a:schemeClr val="accent2"/>
              </a:solidFill>
            </a:endParaRPr>
          </a:p>
          <a:p>
            <a:pPr marL="0" lvl="1" algn="l"/>
            <a:r>
              <a:rPr lang="ro-RO" sz="1800" b="1" i="1" dirty="0" smtClean="0">
                <a:solidFill>
                  <a:schemeClr val="accent2"/>
                </a:solidFill>
              </a:rPr>
              <a:t>Investitorii</a:t>
            </a:r>
            <a:r>
              <a:rPr lang="ro-RO" sz="1800" b="1" i="1" dirty="0">
                <a:solidFill>
                  <a:schemeClr val="accent2"/>
                </a:solidFill>
              </a:rPr>
              <a:t>, asiguratorii și beneficiarii trebuie să cunoască riscurile asociate unor </a:t>
            </a:r>
            <a:r>
              <a:rPr lang="ro-RO" sz="1800" b="1" i="1" dirty="0" smtClean="0">
                <a:solidFill>
                  <a:schemeClr val="accent2"/>
                </a:solidFill>
              </a:rPr>
              <a:t>decizii și să fie conștienți de vulnerabilitățile asociate costurilor minime. </a:t>
            </a:r>
            <a:r>
              <a:rPr lang="ro-RO" sz="1800" b="1" i="1" dirty="0">
                <a:solidFill>
                  <a:schemeClr val="accent2"/>
                </a:solidFill>
              </a:rPr>
              <a:t>Acest lucru lipsește din actualul cadrul legislativ</a:t>
            </a:r>
            <a:r>
              <a:rPr lang="ro-RO" sz="1800" b="1" i="1" dirty="0" smtClean="0">
                <a:solidFill>
                  <a:schemeClr val="accent2"/>
                </a:solidFill>
              </a:rPr>
              <a:t>.</a:t>
            </a:r>
            <a:endParaRPr lang="ro-RO" sz="1800" b="1" i="1" dirty="0">
              <a:solidFill>
                <a:schemeClr val="accent2"/>
              </a:solidFill>
            </a:endParaRPr>
          </a:p>
        </p:txBody>
      </p:sp>
      <p:sp>
        <p:nvSpPr>
          <p:cNvPr id="3" name="Slide Number Placeholder 2"/>
          <p:cNvSpPr>
            <a:spLocks noGrp="1"/>
          </p:cNvSpPr>
          <p:nvPr>
            <p:ph type="sldNum" sz="quarter" idx="12"/>
          </p:nvPr>
        </p:nvSpPr>
        <p:spPr/>
        <p:txBody>
          <a:bodyPr/>
          <a:lstStyle/>
          <a:p>
            <a:fld id="{6465EA87-E410-4F80-ADF2-CB7FA663BAAD}" type="slidenum">
              <a:rPr lang="en-US" altLang="ro-RO" smtClean="0"/>
              <a:pPr/>
              <a:t>10</a:t>
            </a:fld>
            <a:endParaRPr lang="en-US" altLang="ro-RO"/>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179387"/>
            <a:ext cx="8920163" cy="795973"/>
          </a:xfrm>
        </p:spPr>
        <p:txBody>
          <a:bodyPr/>
          <a:lstStyle/>
          <a:p>
            <a:pPr algn="ctr" eaLnBrk="1" hangingPunct="1"/>
            <a:r>
              <a:rPr lang="ro-RO" altLang="ro-RO" sz="2800" smtClean="0"/>
              <a:t>Legea 10/1995 </a:t>
            </a:r>
            <a:r>
              <a:rPr lang="ro-RO" altLang="ro-RO" sz="2400" smtClean="0"/>
              <a:t/>
            </a:r>
            <a:br>
              <a:rPr lang="ro-RO" altLang="ro-RO" sz="2400" smtClean="0"/>
            </a:br>
            <a:endParaRPr lang="en-US" altLang="ro-RO" sz="2400" smtClean="0"/>
          </a:p>
        </p:txBody>
      </p:sp>
      <p:sp>
        <p:nvSpPr>
          <p:cNvPr id="4" name="Subtitle 3"/>
          <p:cNvSpPr>
            <a:spLocks noGrp="1"/>
          </p:cNvSpPr>
          <p:nvPr>
            <p:ph type="subTitle" idx="1"/>
          </p:nvPr>
        </p:nvSpPr>
        <p:spPr>
          <a:xfrm>
            <a:off x="604157" y="815340"/>
            <a:ext cx="9192986" cy="5046619"/>
          </a:xfrm>
        </p:spPr>
        <p:txBody>
          <a:bodyPr>
            <a:normAutofit/>
          </a:bodyPr>
          <a:lstStyle/>
          <a:p>
            <a:pPr algn="l"/>
            <a:r>
              <a:rPr lang="ro-RO" sz="2400" b="1" dirty="0" smtClean="0"/>
              <a:t>Art.2. – Domeniul de aplicare al legii </a:t>
            </a:r>
          </a:p>
          <a:p>
            <a:pPr algn="l"/>
            <a:r>
              <a:rPr lang="ro-RO" dirty="0" smtClean="0"/>
              <a:t>(1)Prevederile prezentei legi se aplică </a:t>
            </a:r>
            <a:r>
              <a:rPr lang="ro-RO" b="1" dirty="0" smtClean="0"/>
              <a:t>construcțiilor și </a:t>
            </a:r>
            <a:r>
              <a:rPr lang="ro-RO" b="1" u="sng" dirty="0" smtClean="0"/>
              <a:t>instalațiilor aferente </a:t>
            </a:r>
            <a:r>
              <a:rPr lang="ro-RO" u="sng" dirty="0" smtClean="0"/>
              <a:t>acestora</a:t>
            </a:r>
            <a:r>
              <a:rPr lang="ro-RO" dirty="0" smtClean="0"/>
              <a:t>, denumite în continuare </a:t>
            </a:r>
            <a:r>
              <a:rPr lang="ro-RO" b="1" i="1" dirty="0" smtClean="0">
                <a:solidFill>
                  <a:schemeClr val="tx1"/>
                </a:solidFill>
              </a:rPr>
              <a:t>construcții</a:t>
            </a:r>
            <a:r>
              <a:rPr lang="ro-RO" i="1" dirty="0" smtClean="0"/>
              <a:t>, </a:t>
            </a:r>
            <a:r>
              <a:rPr lang="ro-RO" b="1" dirty="0" smtClean="0"/>
              <a:t>în etapele de proiectare, execuție și recepție a construcțiilor, precum și în etapele de exploatare și intervenții la construcțiile existente și de postutilizare a acestora</a:t>
            </a:r>
            <a:r>
              <a:rPr lang="ro-RO" dirty="0" smtClean="0"/>
              <a:t>, indiferent de forma de proprietate, destinație, categorie și clasă de importanță sau sursă de finanțare, </a:t>
            </a:r>
            <a:r>
              <a:rPr lang="ro-RO" strike="sngStrike" dirty="0" smtClean="0"/>
              <a:t>în scopul protejării vieții oamenilor, a bunurilor acestora, a societății și a mediului înconjurător.</a:t>
            </a:r>
            <a:endParaRPr lang="ro-RO" sz="2400" strike="sngStrike" dirty="0" smtClean="0"/>
          </a:p>
          <a:p>
            <a:pPr algn="l"/>
            <a:r>
              <a:rPr lang="ro-RO" dirty="0" smtClean="0"/>
              <a:t>(2)Instalațiile prevăzute la alin. (1) cuprind instalațiile electrice, sanitare, termice, de gaze, de ventilație, de climatizare/condiționare aer, de alimentare cu apă și de canalizare, </a:t>
            </a:r>
            <a:r>
              <a:rPr lang="ro-RO" b="1" dirty="0" smtClean="0"/>
              <a:t>exclusiv instalațiile, utilajele și echipamentele tehnologice din interiorul sau exteriorul construcțiilor</a:t>
            </a:r>
            <a:r>
              <a:rPr lang="ro-RO" dirty="0" smtClean="0"/>
              <a:t>.</a:t>
            </a:r>
          </a:p>
          <a:p>
            <a:pPr algn="l"/>
            <a:r>
              <a:rPr lang="ro-RO" b="1" i="1" dirty="0">
                <a:solidFill>
                  <a:schemeClr val="accent2"/>
                </a:solidFill>
              </a:rPr>
              <a:t>Î</a:t>
            </a:r>
            <a:r>
              <a:rPr lang="ro-RO" b="1" i="1" dirty="0" smtClean="0">
                <a:solidFill>
                  <a:schemeClr val="accent2"/>
                </a:solidFill>
              </a:rPr>
              <a:t>n opinia grupului de lucru pentru cadrul legislativ din AICPS întelegerea termenului ”</a:t>
            </a:r>
            <a:r>
              <a:rPr lang="ro-RO" b="1" i="1" u="sng" dirty="0" smtClean="0">
                <a:solidFill>
                  <a:schemeClr val="accent2"/>
                </a:solidFill>
              </a:rPr>
              <a:t>instalațiile aferente construcțiilor”</a:t>
            </a:r>
            <a:r>
              <a:rPr lang="ro-RO" b="1" i="1" dirty="0" smtClean="0">
                <a:solidFill>
                  <a:schemeClr val="accent2"/>
                </a:solidFill>
              </a:rPr>
              <a:t> este mai facilă în felul acesta: ”Instalațiile aferente construcțiilor se referă strict la cele necesare asigurării cerințelor fundamentale, conform art.5.”</a:t>
            </a:r>
            <a:endParaRPr lang="en-US" b="1" i="1" dirty="0" smtClean="0">
              <a:solidFill>
                <a:schemeClr val="accent2"/>
              </a:solidFill>
            </a:endParaRPr>
          </a:p>
          <a:p>
            <a:pPr marL="914400" lvl="1" indent="-457200" algn="l">
              <a:buAutoNum type="alphaLcParenR"/>
            </a:pPr>
            <a:endParaRPr lang="ro-RO" sz="2200" b="1" dirty="0" smtClean="0"/>
          </a:p>
        </p:txBody>
      </p:sp>
      <p:sp>
        <p:nvSpPr>
          <p:cNvPr id="5" name="Rounded Rectangle 4"/>
          <p:cNvSpPr/>
          <p:nvPr/>
        </p:nvSpPr>
        <p:spPr>
          <a:xfrm>
            <a:off x="9782629" y="1426026"/>
            <a:ext cx="2409371" cy="452846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b="1" smtClean="0">
                <a:solidFill>
                  <a:schemeClr val="tx1"/>
                </a:solidFill>
              </a:rPr>
              <a:t>CONSTRÚCȚIE,</a:t>
            </a:r>
            <a:r>
              <a:rPr lang="vi-VN" smtClean="0">
                <a:solidFill>
                  <a:schemeClr val="tx1"/>
                </a:solidFill>
              </a:rPr>
              <a:t> </a:t>
            </a:r>
            <a:r>
              <a:rPr lang="vi-VN" i="1" smtClean="0">
                <a:solidFill>
                  <a:schemeClr val="tx1"/>
                </a:solidFill>
              </a:rPr>
              <a:t>construcții,</a:t>
            </a:r>
            <a:r>
              <a:rPr lang="vi-VN" smtClean="0">
                <a:solidFill>
                  <a:schemeClr val="tx1"/>
                </a:solidFill>
              </a:rPr>
              <a:t> s. f. </a:t>
            </a:r>
            <a:r>
              <a:rPr lang="vi-VN" b="1" smtClean="0">
                <a:solidFill>
                  <a:schemeClr val="tx1"/>
                </a:solidFill>
              </a:rPr>
              <a:t>1.</a:t>
            </a:r>
            <a:r>
              <a:rPr lang="vi-VN" smtClean="0">
                <a:solidFill>
                  <a:schemeClr val="tx1"/>
                </a:solidFill>
              </a:rPr>
              <a:t> Clădire executată din zidărie, lemn, metal, beton etc., pe baza unui proiect, care servește la adăpostirea oamenilor, animalelor, obiectelor etc.; </a:t>
            </a:r>
            <a:r>
              <a:rPr lang="vi-VN" i="1" smtClean="0">
                <a:solidFill>
                  <a:schemeClr val="tx1"/>
                </a:solidFill>
              </a:rPr>
              <a:t>spec.</a:t>
            </a:r>
            <a:r>
              <a:rPr lang="vi-VN" smtClean="0">
                <a:solidFill>
                  <a:schemeClr val="tx1"/>
                </a:solidFill>
              </a:rPr>
              <a:t> casă, edificiu, clădire</a:t>
            </a:r>
            <a:r>
              <a:rPr lang="ro-RO" smtClean="0">
                <a:solidFill>
                  <a:schemeClr val="tx1"/>
                </a:solidFill>
              </a:rPr>
              <a:t>. (DEX-2009)</a:t>
            </a:r>
            <a:endParaRPr lang="ro-RO" smtClean="0">
              <a:hlinkClick r:id="rId2" tooltip="Dicționarul explicativ al limbii române (ediția a II-a revăzută și adăugită), 2009"/>
            </a:endParaRPr>
          </a:p>
        </p:txBody>
      </p:sp>
      <p:sp>
        <p:nvSpPr>
          <p:cNvPr id="3" name="Slide Number Placeholder 2"/>
          <p:cNvSpPr>
            <a:spLocks noGrp="1"/>
          </p:cNvSpPr>
          <p:nvPr>
            <p:ph type="sldNum" sz="quarter" idx="12"/>
          </p:nvPr>
        </p:nvSpPr>
        <p:spPr/>
        <p:txBody>
          <a:bodyPr/>
          <a:lstStyle/>
          <a:p>
            <a:fld id="{6465EA87-E410-4F80-ADF2-CB7FA663BAAD}" type="slidenum">
              <a:rPr lang="en-US" altLang="ro-RO" smtClean="0"/>
              <a:pPr/>
              <a:t>11</a:t>
            </a:fld>
            <a:endParaRPr lang="en-US" altLang="ro-RO"/>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179387"/>
            <a:ext cx="8920163" cy="795973"/>
          </a:xfrm>
        </p:spPr>
        <p:txBody>
          <a:bodyPr/>
          <a:lstStyle/>
          <a:p>
            <a:pPr algn="ctr" eaLnBrk="1" hangingPunct="1"/>
            <a:r>
              <a:rPr lang="ro-RO" altLang="ro-RO" sz="2800" dirty="0" smtClean="0"/>
              <a:t>Legea 10/1995 </a:t>
            </a:r>
            <a:r>
              <a:rPr lang="ro-RO" altLang="ro-RO" sz="2400" dirty="0" smtClean="0"/>
              <a:t/>
            </a:r>
            <a:br>
              <a:rPr lang="ro-RO" altLang="ro-RO" sz="2400" dirty="0" smtClean="0"/>
            </a:br>
            <a:endParaRPr lang="en-US" altLang="ro-RO" sz="2400" dirty="0" smtClean="0"/>
          </a:p>
        </p:txBody>
      </p:sp>
      <p:sp>
        <p:nvSpPr>
          <p:cNvPr id="4" name="Subtitle 3"/>
          <p:cNvSpPr>
            <a:spLocks noGrp="1"/>
          </p:cNvSpPr>
          <p:nvPr>
            <p:ph type="subTitle" idx="1"/>
          </p:nvPr>
        </p:nvSpPr>
        <p:spPr>
          <a:xfrm>
            <a:off x="604157" y="1126673"/>
            <a:ext cx="9192986" cy="4735286"/>
          </a:xfrm>
        </p:spPr>
        <p:txBody>
          <a:bodyPr>
            <a:normAutofit lnSpcReduction="10000"/>
          </a:bodyPr>
          <a:lstStyle/>
          <a:p>
            <a:pPr algn="l"/>
            <a:r>
              <a:rPr lang="ro-RO" sz="2400" b="1" dirty="0" smtClean="0"/>
              <a:t>”Art.5. – </a:t>
            </a:r>
            <a:r>
              <a:rPr lang="ro-RO" sz="2400" dirty="0" smtClean="0"/>
              <a:t>Pentru obținerea unor construcții de calitate sunt obligatorii </a:t>
            </a:r>
            <a:r>
              <a:rPr lang="ro-RO" sz="2400" b="1" dirty="0" smtClean="0"/>
              <a:t>realizarea și menținerea, pe întreaga durată de existență a construcțiilor, a următoarelor cerințele fundamentale aplicabile:</a:t>
            </a:r>
          </a:p>
          <a:p>
            <a:pPr marL="914400" lvl="1" indent="-457200" algn="l">
              <a:buAutoNum type="alphaLcParenR"/>
            </a:pPr>
            <a:r>
              <a:rPr lang="ro-RO" sz="2200" b="1" dirty="0" smtClean="0"/>
              <a:t>rezistență mecanică și stabilitate;</a:t>
            </a:r>
          </a:p>
          <a:p>
            <a:pPr marL="914400" lvl="1" indent="-457200" algn="l">
              <a:buAutoNum type="alphaLcParenR"/>
            </a:pPr>
            <a:r>
              <a:rPr lang="ro-RO" sz="2200" b="1" dirty="0" smtClean="0"/>
              <a:t>securitate la incendiu;</a:t>
            </a:r>
          </a:p>
          <a:p>
            <a:pPr marL="914400" lvl="1" indent="-457200" algn="l">
              <a:buAutoNum type="alphaLcParenR"/>
            </a:pPr>
            <a:r>
              <a:rPr lang="ro-RO" sz="2200" b="1" dirty="0" smtClean="0"/>
              <a:t>igienă, sănătate și mediu înconjurător;</a:t>
            </a:r>
          </a:p>
          <a:p>
            <a:pPr marL="914400" lvl="1" indent="-457200" algn="l">
              <a:buAutoNum type="alphaLcParenR"/>
            </a:pPr>
            <a:r>
              <a:rPr lang="ro-RO" sz="2200" b="1" dirty="0" smtClean="0"/>
              <a:t>siguranță și accesibilitate în exploatare;</a:t>
            </a:r>
          </a:p>
          <a:p>
            <a:pPr marL="914400" lvl="1" indent="-457200" algn="l">
              <a:buAutoNum type="alphaLcParenR"/>
            </a:pPr>
            <a:r>
              <a:rPr lang="ro-RO" sz="2200" b="1" dirty="0" smtClean="0"/>
              <a:t>protecție împotriva zgomotului;</a:t>
            </a:r>
          </a:p>
          <a:p>
            <a:pPr marL="914400" lvl="1" indent="-457200" algn="l">
              <a:buAutoNum type="alphaLcParenR"/>
            </a:pPr>
            <a:r>
              <a:rPr lang="ro-RO" sz="2200" b="1" dirty="0" smtClean="0"/>
              <a:t>economie de energie și izolare termică;</a:t>
            </a:r>
          </a:p>
          <a:p>
            <a:pPr marL="914400" lvl="1" indent="-457200" algn="l">
              <a:buAutoNum type="alphaLcParenR"/>
            </a:pPr>
            <a:r>
              <a:rPr lang="ro-RO" sz="2200" b="1" dirty="0" smtClean="0">
                <a:solidFill>
                  <a:schemeClr val="accent1">
                    <a:lumMod val="75000"/>
                  </a:schemeClr>
                </a:solidFill>
              </a:rPr>
              <a:t>utilizare sustenabilă a resurselor naturale.” </a:t>
            </a:r>
            <a:r>
              <a:rPr lang="ro-RO" b="1" i="1" dirty="0">
                <a:solidFill>
                  <a:schemeClr val="accent2"/>
                </a:solidFill>
              </a:rPr>
              <a:t>(introdusă în </a:t>
            </a:r>
            <a:r>
              <a:rPr lang="ro-RO" b="1" i="1" dirty="0" smtClean="0">
                <a:solidFill>
                  <a:schemeClr val="accent2"/>
                </a:solidFill>
              </a:rPr>
              <a:t>varianta din </a:t>
            </a:r>
            <a:r>
              <a:rPr lang="ro-RO" b="1" i="1" dirty="0">
                <a:solidFill>
                  <a:schemeClr val="accent2"/>
                </a:solidFill>
              </a:rPr>
              <a:t>Sept/2015)</a:t>
            </a:r>
          </a:p>
          <a:p>
            <a:pPr marL="914400" lvl="1" indent="-457200" algn="l">
              <a:buAutoNum type="alphaLcParenR"/>
            </a:pPr>
            <a:endParaRPr lang="ro-RO" sz="2200" b="1" dirty="0" smtClean="0"/>
          </a:p>
        </p:txBody>
      </p:sp>
      <p:sp>
        <p:nvSpPr>
          <p:cNvPr id="3" name="Slide Number Placeholder 2"/>
          <p:cNvSpPr>
            <a:spLocks noGrp="1"/>
          </p:cNvSpPr>
          <p:nvPr>
            <p:ph type="sldNum" sz="quarter" idx="12"/>
          </p:nvPr>
        </p:nvSpPr>
        <p:spPr/>
        <p:txBody>
          <a:bodyPr/>
          <a:lstStyle/>
          <a:p>
            <a:fld id="{6465EA87-E410-4F80-ADF2-CB7FA663BAAD}" type="slidenum">
              <a:rPr lang="en-US" altLang="ro-RO" smtClean="0"/>
              <a:pPr/>
              <a:t>12</a:t>
            </a:fld>
            <a:endParaRPr lang="en-US" altLang="ro-RO"/>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179387"/>
            <a:ext cx="8920163" cy="795973"/>
          </a:xfrm>
        </p:spPr>
        <p:txBody>
          <a:bodyPr/>
          <a:lstStyle/>
          <a:p>
            <a:pPr algn="ctr" eaLnBrk="1" hangingPunct="1"/>
            <a:r>
              <a:rPr lang="ro-RO" altLang="ro-RO" sz="2800" smtClean="0"/>
              <a:t>Legea 10/1995 </a:t>
            </a:r>
            <a:r>
              <a:rPr lang="ro-RO" altLang="ro-RO" sz="2400" smtClean="0"/>
              <a:t/>
            </a:r>
            <a:br>
              <a:rPr lang="ro-RO" altLang="ro-RO" sz="2400" smtClean="0"/>
            </a:br>
            <a:endParaRPr lang="en-US" altLang="ro-RO" sz="2400" smtClean="0"/>
          </a:p>
        </p:txBody>
      </p:sp>
      <p:sp>
        <p:nvSpPr>
          <p:cNvPr id="4" name="Subtitle 3"/>
          <p:cNvSpPr>
            <a:spLocks noGrp="1"/>
          </p:cNvSpPr>
          <p:nvPr>
            <p:ph type="subTitle" idx="1"/>
          </p:nvPr>
        </p:nvSpPr>
        <p:spPr>
          <a:xfrm>
            <a:off x="604157" y="815340"/>
            <a:ext cx="9192986" cy="5046619"/>
          </a:xfrm>
        </p:spPr>
        <p:txBody>
          <a:bodyPr>
            <a:normAutofit fontScale="92500" lnSpcReduction="10000"/>
          </a:bodyPr>
          <a:lstStyle/>
          <a:p>
            <a:pPr algn="l"/>
            <a:r>
              <a:rPr lang="ro-RO" sz="2400" b="1" smtClean="0"/>
              <a:t>”Art.6. – </a:t>
            </a:r>
            <a:r>
              <a:rPr lang="ro-RO" sz="2400" smtClean="0"/>
              <a:t>Obligațiile privind asigurarea </a:t>
            </a:r>
            <a:r>
              <a:rPr lang="ro-RO" sz="2400" b="1" u="sng" smtClean="0"/>
              <a:t>cerințelor fundamentale</a:t>
            </a:r>
            <a:r>
              <a:rPr lang="ro-RO" sz="2400" smtClean="0"/>
              <a:t>, în toate etapele prevăzute la art. 2, revin </a:t>
            </a:r>
            <a:r>
              <a:rPr lang="ro-RO" sz="2400" b="1" u="sng" smtClean="0"/>
              <a:t>factorilor implicați</a:t>
            </a:r>
            <a:r>
              <a:rPr lang="ro-RO" sz="2400" smtClean="0"/>
              <a:t>, potrivit responsabilităților fiecăruia stabilite în condițiile legii (cap.II și III).</a:t>
            </a:r>
            <a:endParaRPr lang="en-US" sz="2400" smtClean="0"/>
          </a:p>
          <a:p>
            <a:pPr algn="l"/>
            <a:r>
              <a:rPr lang="ro-RO" sz="2400" smtClean="0"/>
              <a:t>(2) În sensul prezentei legi, </a:t>
            </a:r>
            <a:r>
              <a:rPr lang="ro-RO" sz="2400" b="1" u="sng" smtClean="0"/>
              <a:t>factorii implicați </a:t>
            </a:r>
            <a:r>
              <a:rPr lang="ro-RO" sz="2400" smtClean="0"/>
              <a:t>prevăzuți la alin. (1) sunt: investitorii, proprietarii, administratorii, utilizatorii, executanții, cercetătorii, proiectanții, verificatorii de proiecte atestați, experții tehnici atestați, auditorii energetici pentru clădiri atestați, responsabilii tehnici cu execuția autorizați, diriginții de șantier autorizați, producătorii/fabricanții de produse pentru construcții, reprezentanții autorizați ai acestora, importatorii, distribuitorii de produse pentru construcții, organismele de evaluare și verificare a constanței performanței produselor pentru construcții, organismele de evaluare tehnică europeană în construcții, organismele elaboratoare de agremente tehnice în construcții, laboratoarele de analize și încercări în construcții.”</a:t>
            </a:r>
            <a:endParaRPr lang="en-US" sz="2400" smtClean="0"/>
          </a:p>
          <a:p>
            <a:pPr marL="914400" lvl="1" indent="-457200" algn="l">
              <a:buAutoNum type="alphaLcParenR"/>
            </a:pPr>
            <a:endParaRPr lang="ro-RO" sz="2200" b="1" smtClean="0"/>
          </a:p>
        </p:txBody>
      </p:sp>
      <p:sp>
        <p:nvSpPr>
          <p:cNvPr id="3" name="Slide Number Placeholder 2"/>
          <p:cNvSpPr>
            <a:spLocks noGrp="1"/>
          </p:cNvSpPr>
          <p:nvPr>
            <p:ph type="sldNum" sz="quarter" idx="12"/>
          </p:nvPr>
        </p:nvSpPr>
        <p:spPr/>
        <p:txBody>
          <a:bodyPr/>
          <a:lstStyle/>
          <a:p>
            <a:fld id="{6465EA87-E410-4F80-ADF2-CB7FA663BAAD}" type="slidenum">
              <a:rPr lang="en-US" altLang="ro-RO" smtClean="0"/>
              <a:pPr/>
              <a:t>13</a:t>
            </a:fld>
            <a:endParaRPr lang="en-US" altLang="ro-RO"/>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179387"/>
            <a:ext cx="8920163" cy="795973"/>
          </a:xfrm>
        </p:spPr>
        <p:txBody>
          <a:bodyPr/>
          <a:lstStyle/>
          <a:p>
            <a:pPr algn="ctr" eaLnBrk="1" hangingPunct="1"/>
            <a:r>
              <a:rPr lang="ro-RO" altLang="ro-RO" sz="2800" smtClean="0"/>
              <a:t>Legea 10/1995 </a:t>
            </a:r>
            <a:r>
              <a:rPr lang="ro-RO" altLang="ro-RO" sz="2400" smtClean="0"/>
              <a:t/>
            </a:r>
            <a:br>
              <a:rPr lang="ro-RO" altLang="ro-RO" sz="2400" smtClean="0"/>
            </a:br>
            <a:endParaRPr lang="en-US" altLang="ro-RO" sz="2400" smtClean="0"/>
          </a:p>
        </p:txBody>
      </p:sp>
      <p:sp>
        <p:nvSpPr>
          <p:cNvPr id="4" name="Subtitle 3"/>
          <p:cNvSpPr>
            <a:spLocks noGrp="1"/>
          </p:cNvSpPr>
          <p:nvPr>
            <p:ph type="subTitle" idx="1"/>
          </p:nvPr>
        </p:nvSpPr>
        <p:spPr>
          <a:xfrm>
            <a:off x="575128" y="449944"/>
            <a:ext cx="9192986" cy="5513616"/>
          </a:xfrm>
        </p:spPr>
        <p:txBody>
          <a:bodyPr>
            <a:normAutofit/>
          </a:bodyPr>
          <a:lstStyle/>
          <a:p>
            <a:pPr algn="l"/>
            <a:r>
              <a:rPr lang="ro-RO" sz="2400" b="1" dirty="0" smtClean="0"/>
              <a:t>   Factorii implicați sunt enumerați ...</a:t>
            </a:r>
            <a:endParaRPr lang="en-US" sz="2400" dirty="0" smtClean="0"/>
          </a:p>
          <a:p>
            <a:pPr marL="914400" lvl="1" indent="-457200" algn="l">
              <a:buAutoNum type="alphaLcParenR"/>
            </a:pPr>
            <a:endParaRPr lang="ro-RO" sz="2200" b="1" dirty="0" smtClean="0"/>
          </a:p>
        </p:txBody>
      </p:sp>
      <p:graphicFrame>
        <p:nvGraphicFramePr>
          <p:cNvPr id="6" name="Diagram 5"/>
          <p:cNvGraphicFramePr/>
          <p:nvPr/>
        </p:nvGraphicFramePr>
        <p:xfrm>
          <a:off x="1451427" y="966409"/>
          <a:ext cx="9173029"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a:xfrm>
            <a:off x="8351066" y="6385076"/>
            <a:ext cx="684212" cy="365125"/>
          </a:xfrm>
        </p:spPr>
        <p:txBody>
          <a:bodyPr/>
          <a:lstStyle/>
          <a:p>
            <a:fld id="{6465EA87-E410-4F80-ADF2-CB7FA663BAAD}" type="slidenum">
              <a:rPr lang="en-US" altLang="ro-RO" smtClean="0"/>
              <a:pPr/>
              <a:t>14</a:t>
            </a:fld>
            <a:endParaRPr lang="en-US" altLang="ro-RO"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179387"/>
            <a:ext cx="8920163" cy="795973"/>
          </a:xfrm>
        </p:spPr>
        <p:txBody>
          <a:bodyPr/>
          <a:lstStyle/>
          <a:p>
            <a:pPr algn="ctr" eaLnBrk="1" hangingPunct="1"/>
            <a:r>
              <a:rPr lang="ro-RO" altLang="ro-RO" sz="2800" dirty="0" smtClean="0"/>
              <a:t>Legea 10/1995 </a:t>
            </a:r>
            <a:r>
              <a:rPr lang="ro-RO" altLang="ro-RO" sz="2400" dirty="0" smtClean="0"/>
              <a:t/>
            </a:r>
            <a:br>
              <a:rPr lang="ro-RO" altLang="ro-RO" sz="2400" dirty="0" smtClean="0"/>
            </a:br>
            <a:endParaRPr lang="en-US" altLang="ro-RO" sz="2400" dirty="0" smtClean="0"/>
          </a:p>
        </p:txBody>
      </p:sp>
      <p:sp>
        <p:nvSpPr>
          <p:cNvPr id="4" name="Subtitle 3"/>
          <p:cNvSpPr>
            <a:spLocks noGrp="1"/>
          </p:cNvSpPr>
          <p:nvPr>
            <p:ph type="subTitle" idx="1"/>
          </p:nvPr>
        </p:nvSpPr>
        <p:spPr>
          <a:xfrm>
            <a:off x="575128" y="449944"/>
            <a:ext cx="9192986" cy="5513616"/>
          </a:xfrm>
        </p:spPr>
        <p:txBody>
          <a:bodyPr>
            <a:normAutofit/>
          </a:bodyPr>
          <a:lstStyle/>
          <a:p>
            <a:pPr algn="l"/>
            <a:r>
              <a:rPr lang="ro-RO" sz="2400" b="1" dirty="0" smtClean="0"/>
              <a:t>   ... dar nu sunt prezentate legăturile între factori</a:t>
            </a:r>
            <a:endParaRPr lang="en-US" sz="2400" dirty="0" smtClean="0"/>
          </a:p>
          <a:p>
            <a:pPr marL="914400" lvl="1" indent="-457200" algn="l">
              <a:buAutoNum type="alphaLcParenR"/>
            </a:pPr>
            <a:endParaRPr lang="ro-RO" sz="2200" b="1" dirty="0" smtClean="0"/>
          </a:p>
        </p:txBody>
      </p:sp>
      <p:pic>
        <p:nvPicPr>
          <p:cNvPr id="5" name="Picture 4" descr="Schema.responsabilitatilor.png"/>
          <p:cNvPicPr>
            <a:picLocks noChangeAspect="1"/>
          </p:cNvPicPr>
          <p:nvPr/>
        </p:nvPicPr>
        <p:blipFill>
          <a:blip r:embed="rId2" cstate="print"/>
          <a:stretch>
            <a:fillRect/>
          </a:stretch>
        </p:blipFill>
        <p:spPr>
          <a:xfrm>
            <a:off x="1250357" y="827314"/>
            <a:ext cx="10070785" cy="6030685"/>
          </a:xfrm>
          <a:prstGeom prst="rect">
            <a:avLst/>
          </a:prstGeom>
        </p:spPr>
      </p:pic>
      <p:graphicFrame>
        <p:nvGraphicFramePr>
          <p:cNvPr id="6" name="Diagram 5"/>
          <p:cNvGraphicFramePr/>
          <p:nvPr/>
        </p:nvGraphicFramePr>
        <p:xfrm>
          <a:off x="184558" y="4546833"/>
          <a:ext cx="1644242" cy="21475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6465EA87-E410-4F80-ADF2-CB7FA663BAAD}" type="slidenum">
              <a:rPr lang="en-US" altLang="ro-RO" smtClean="0"/>
              <a:pPr/>
              <a:t>15</a:t>
            </a:fld>
            <a:endParaRPr lang="en-US" altLang="ro-RO"/>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228600"/>
            <a:ext cx="8596312" cy="682171"/>
          </a:xfrm>
        </p:spPr>
        <p:txBody>
          <a:bodyPr/>
          <a:lstStyle/>
          <a:p>
            <a:r>
              <a:rPr lang="ro-RO" altLang="ro-RO" sz="2800" smtClean="0"/>
              <a:t>Legea 10/1995  - Sistemul calității în construcții</a:t>
            </a:r>
            <a:r>
              <a:rPr lang="ro-RO" altLang="ro-RO" sz="3200" smtClean="0"/>
              <a:t/>
            </a:r>
            <a:br>
              <a:rPr lang="ro-RO" altLang="ro-RO" sz="3200" smtClean="0"/>
            </a:br>
            <a:endParaRPr lang="en-US"/>
          </a:p>
        </p:txBody>
      </p:sp>
      <p:sp>
        <p:nvSpPr>
          <p:cNvPr id="3" name="Content Placeholder 2"/>
          <p:cNvSpPr>
            <a:spLocks noGrp="1"/>
          </p:cNvSpPr>
          <p:nvPr>
            <p:ph sz="half" idx="1"/>
          </p:nvPr>
        </p:nvSpPr>
        <p:spPr>
          <a:xfrm>
            <a:off x="677334" y="971550"/>
            <a:ext cx="4184035" cy="5458279"/>
          </a:xfrm>
        </p:spPr>
        <p:txBody>
          <a:bodyPr/>
          <a:lstStyle/>
          <a:p>
            <a:r>
              <a:rPr lang="ro-RO" dirty="0" smtClean="0"/>
              <a:t>Art. 9. — Sistemul calității în construcții se compune din:</a:t>
            </a:r>
            <a:endParaRPr lang="en-US" dirty="0" smtClean="0"/>
          </a:p>
          <a:p>
            <a:r>
              <a:rPr lang="ro-RO" dirty="0" smtClean="0"/>
              <a:t>a) activitatea de reglementare în construcții;</a:t>
            </a:r>
            <a:endParaRPr lang="en-US" dirty="0" smtClean="0"/>
          </a:p>
          <a:p>
            <a:r>
              <a:rPr lang="ro-RO" dirty="0" smtClean="0"/>
              <a:t>b) certificarea performanței și a conformității produselor pentru construcții;</a:t>
            </a:r>
            <a:endParaRPr lang="en-US" dirty="0" smtClean="0"/>
          </a:p>
          <a:p>
            <a:r>
              <a:rPr lang="ro-RO" dirty="0" smtClean="0"/>
              <a:t>c) agrementul tehnic în construcții;</a:t>
            </a:r>
            <a:endParaRPr lang="en-US" dirty="0" smtClean="0"/>
          </a:p>
          <a:p>
            <a:r>
              <a:rPr lang="ro-RO" dirty="0" smtClean="0">
                <a:ln>
                  <a:solidFill>
                    <a:srgbClr val="FFC000"/>
                  </a:solidFill>
                </a:ln>
              </a:rPr>
              <a:t>d) verificarea și expertizarea tehnică a proiectelor;</a:t>
            </a:r>
            <a:endParaRPr lang="en-US" dirty="0" smtClean="0">
              <a:ln>
                <a:solidFill>
                  <a:srgbClr val="FFC000"/>
                </a:solidFill>
              </a:ln>
            </a:endParaRPr>
          </a:p>
          <a:p>
            <a:r>
              <a:rPr lang="ro-RO" dirty="0" smtClean="0"/>
              <a:t>e) verificarea calității lucrărilor executate, expertizarea tehnică a execuției lucrărilor și a construcțiilor, precum și auditul energetic al clădirilor;</a:t>
            </a:r>
            <a:endParaRPr lang="en-US" dirty="0"/>
          </a:p>
        </p:txBody>
      </p:sp>
      <p:sp>
        <p:nvSpPr>
          <p:cNvPr id="4" name="Content Placeholder 3"/>
          <p:cNvSpPr>
            <a:spLocks noGrp="1"/>
          </p:cNvSpPr>
          <p:nvPr>
            <p:ph sz="half" idx="2"/>
          </p:nvPr>
        </p:nvSpPr>
        <p:spPr>
          <a:xfrm>
            <a:off x="5089970" y="895350"/>
            <a:ext cx="4184034" cy="5592535"/>
          </a:xfrm>
        </p:spPr>
        <p:txBody>
          <a:bodyPr/>
          <a:lstStyle/>
          <a:p>
            <a:r>
              <a:rPr lang="ro-RO" dirty="0" smtClean="0"/>
              <a:t>f) managementul calității în construcții;</a:t>
            </a:r>
            <a:endParaRPr lang="en-US" dirty="0" smtClean="0"/>
          </a:p>
          <a:p>
            <a:r>
              <a:rPr lang="ro-RO" dirty="0" smtClean="0"/>
              <a:t>g) acreditarea și/sau autorizarea laboratoarelor de analize și încercări în construcții;</a:t>
            </a:r>
            <a:endParaRPr lang="en-US" dirty="0" smtClean="0"/>
          </a:p>
          <a:p>
            <a:r>
              <a:rPr lang="ro-RO" dirty="0" smtClean="0"/>
              <a:t>h) activitatea metrologică în construcții;</a:t>
            </a:r>
            <a:endParaRPr lang="en-US" dirty="0" smtClean="0"/>
          </a:p>
          <a:p>
            <a:r>
              <a:rPr lang="ro-RO" dirty="0" smtClean="0"/>
              <a:t>i) recepția construcțiilor;</a:t>
            </a:r>
            <a:endParaRPr lang="en-US" dirty="0" smtClean="0"/>
          </a:p>
          <a:p>
            <a:r>
              <a:rPr lang="ro-RO" dirty="0" smtClean="0"/>
              <a:t>j) urmărirea comportării în exploatare și intervenții la construcțiile existente, precum și postutilizarea construcțiilor;</a:t>
            </a:r>
            <a:endParaRPr lang="en-US" dirty="0" smtClean="0"/>
          </a:p>
          <a:p>
            <a:r>
              <a:rPr lang="ro-RO" dirty="0" smtClean="0"/>
              <a:t>k) exercitarea controlului de stat al calității în construcții;</a:t>
            </a:r>
            <a:endParaRPr lang="en-US" dirty="0" smtClean="0"/>
          </a:p>
          <a:p>
            <a:r>
              <a:rPr lang="ro-RO" dirty="0" smtClean="0"/>
              <a:t>l) atestarea tehnico-profesională și autorizarea specialiștilor care desfășoară activitate în construcții.</a:t>
            </a:r>
            <a:endParaRPr lang="en-US" dirty="0" smtClean="0"/>
          </a:p>
          <a:p>
            <a:pPr>
              <a:buNone/>
            </a:pPr>
            <a:endParaRPr lang="en-US" dirty="0"/>
          </a:p>
        </p:txBody>
      </p:sp>
      <p:sp>
        <p:nvSpPr>
          <p:cNvPr id="6" name="Slide Number Placeholder 5"/>
          <p:cNvSpPr>
            <a:spLocks noGrp="1"/>
          </p:cNvSpPr>
          <p:nvPr>
            <p:ph type="sldNum" sz="quarter" idx="12"/>
          </p:nvPr>
        </p:nvSpPr>
        <p:spPr>
          <a:xfrm>
            <a:off x="8326352" y="6429829"/>
            <a:ext cx="684212" cy="365125"/>
          </a:xfrm>
        </p:spPr>
        <p:txBody>
          <a:bodyPr/>
          <a:lstStyle/>
          <a:p>
            <a:fld id="{964122BA-2D68-4C71-8457-CAEB093DAC46}" type="slidenum">
              <a:rPr lang="en-US" altLang="ro-RO" smtClean="0"/>
              <a:pPr/>
              <a:t>16</a:t>
            </a:fld>
            <a:endParaRPr lang="en-US" altLang="ro-RO"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6298" t="13832" r="17036" b="9291"/>
          <a:stretch/>
        </p:blipFill>
        <p:spPr>
          <a:xfrm>
            <a:off x="0" y="0"/>
            <a:ext cx="12192000" cy="6855661"/>
          </a:xfrm>
          <a:prstGeom prst="rect">
            <a:avLst/>
          </a:prstGeom>
        </p:spPr>
      </p:pic>
      <p:sp>
        <p:nvSpPr>
          <p:cNvPr id="4" name="Slide Number Placeholder 3"/>
          <p:cNvSpPr>
            <a:spLocks noGrp="1"/>
          </p:cNvSpPr>
          <p:nvPr>
            <p:ph type="sldNum" sz="quarter" idx="12"/>
          </p:nvPr>
        </p:nvSpPr>
        <p:spPr>
          <a:xfrm>
            <a:off x="11316687" y="6297398"/>
            <a:ext cx="684212" cy="365125"/>
          </a:xfrm>
        </p:spPr>
        <p:txBody>
          <a:bodyPr/>
          <a:lstStyle/>
          <a:p>
            <a:fld id="{8B15F627-71C9-4CCA-BEA0-90657D652718}" type="slidenum">
              <a:rPr lang="en-US" altLang="ro-RO" smtClean="0">
                <a:solidFill>
                  <a:schemeClr val="bg1"/>
                </a:solidFill>
              </a:rPr>
              <a:pPr/>
              <a:t>17</a:t>
            </a:fld>
            <a:endParaRPr lang="en-US" altLang="ro-RO" dirty="0">
              <a:solidFill>
                <a:schemeClr val="bg1"/>
              </a:solidFill>
            </a:endParaRPr>
          </a:p>
        </p:txBody>
      </p:sp>
    </p:spTree>
    <p:extLst>
      <p:ext uri="{BB962C8B-B14F-4D97-AF65-F5344CB8AC3E}">
        <p14:creationId xmlns:p14="http://schemas.microsoft.com/office/powerpoint/2010/main" val="37303282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68325" y="209549"/>
            <a:ext cx="8920163" cy="632461"/>
          </a:xfrm>
        </p:spPr>
        <p:txBody>
          <a:bodyPr/>
          <a:lstStyle/>
          <a:p>
            <a:pPr algn="ctr" eaLnBrk="1" hangingPunct="1"/>
            <a:r>
              <a:rPr lang="ro-RO" sz="2800" dirty="0" smtClean="0"/>
              <a:t>Activitatea de reglementare</a:t>
            </a:r>
            <a:r>
              <a:rPr lang="ro-RO" altLang="ro-RO" sz="2800" dirty="0" smtClean="0"/>
              <a:t> în construcții</a:t>
            </a:r>
            <a:endParaRPr lang="en-US" altLang="ro-RO" sz="2400" dirty="0" smtClean="0"/>
          </a:p>
        </p:txBody>
      </p:sp>
      <p:sp>
        <p:nvSpPr>
          <p:cNvPr id="4" name="Subtitle 3"/>
          <p:cNvSpPr>
            <a:spLocks noGrp="1"/>
          </p:cNvSpPr>
          <p:nvPr>
            <p:ph type="subTitle" idx="1"/>
          </p:nvPr>
        </p:nvSpPr>
        <p:spPr>
          <a:xfrm>
            <a:off x="638629" y="1104900"/>
            <a:ext cx="8998857" cy="5484586"/>
          </a:xfrm>
        </p:spPr>
        <p:txBody>
          <a:bodyPr>
            <a:normAutofit/>
          </a:bodyPr>
          <a:lstStyle/>
          <a:p>
            <a:pPr algn="l"/>
            <a:r>
              <a:rPr lang="en-US" sz="2400" b="1" dirty="0" err="1" smtClean="0"/>
              <a:t>Legea</a:t>
            </a:r>
            <a:r>
              <a:rPr lang="en-US" sz="2400" b="1" dirty="0" smtClean="0"/>
              <a:t> 163/2015 </a:t>
            </a:r>
            <a:r>
              <a:rPr lang="en-US" sz="2400" b="1" dirty="0" err="1" smtClean="0"/>
              <a:t>privind</a:t>
            </a:r>
            <a:r>
              <a:rPr lang="en-US" sz="2400" b="1" dirty="0" smtClean="0"/>
              <a:t> </a:t>
            </a:r>
            <a:r>
              <a:rPr lang="en-US" sz="2400" b="1" dirty="0" err="1" smtClean="0"/>
              <a:t>standardizarea</a:t>
            </a:r>
            <a:r>
              <a:rPr lang="en-US" sz="2400" b="1" dirty="0" smtClean="0"/>
              <a:t> </a:t>
            </a:r>
            <a:r>
              <a:rPr lang="en-US" sz="2400" b="1" dirty="0" err="1" smtClean="0"/>
              <a:t>na</a:t>
            </a:r>
            <a:r>
              <a:rPr lang="ro-RO" sz="2400" b="1" dirty="0" smtClean="0"/>
              <a:t>ț</a:t>
            </a:r>
            <a:r>
              <a:rPr lang="en-US" sz="2400" b="1" dirty="0" err="1" smtClean="0"/>
              <a:t>ional</a:t>
            </a:r>
            <a:r>
              <a:rPr lang="ro-RO" sz="2400" b="1" dirty="0" smtClean="0"/>
              <a:t>ă</a:t>
            </a:r>
            <a:endParaRPr lang="en-US" sz="2400" b="1" dirty="0" smtClean="0"/>
          </a:p>
          <a:p>
            <a:pPr algn="l"/>
            <a:r>
              <a:rPr lang="en-US" sz="2000" dirty="0" err="1" smtClean="0"/>
              <a:t>Aplicarea</a:t>
            </a:r>
            <a:r>
              <a:rPr lang="en-US" sz="2000" dirty="0" smtClean="0"/>
              <a:t> </a:t>
            </a:r>
            <a:r>
              <a:rPr lang="en-US" sz="2000" dirty="0" err="1" smtClean="0"/>
              <a:t>standardelor</a:t>
            </a:r>
            <a:r>
              <a:rPr lang="en-US" sz="2000" dirty="0" smtClean="0"/>
              <a:t> rom</a:t>
            </a:r>
            <a:r>
              <a:rPr lang="ro-RO" sz="2000" dirty="0"/>
              <a:t>â</a:t>
            </a:r>
            <a:r>
              <a:rPr lang="en-US" sz="2000" dirty="0" smtClean="0"/>
              <a:t>ne are </a:t>
            </a:r>
            <a:r>
              <a:rPr lang="en-US" sz="2000" dirty="0" err="1" smtClean="0"/>
              <a:t>caracter</a:t>
            </a:r>
            <a:r>
              <a:rPr lang="en-US" sz="2000" dirty="0" smtClean="0"/>
              <a:t> </a:t>
            </a:r>
            <a:r>
              <a:rPr lang="en-US" sz="2000" dirty="0" err="1" smtClean="0"/>
              <a:t>voluntar</a:t>
            </a:r>
            <a:r>
              <a:rPr lang="en-US" sz="2000" dirty="0" smtClean="0"/>
              <a:t>.</a:t>
            </a:r>
            <a:endParaRPr lang="ro-RO" sz="2000" dirty="0" smtClean="0"/>
          </a:p>
          <a:p>
            <a:pPr algn="l"/>
            <a:r>
              <a:rPr lang="en-GB" sz="2000" dirty="0" err="1" smtClean="0"/>
              <a:t>Aplicarea</a:t>
            </a:r>
            <a:r>
              <a:rPr lang="en-GB" sz="2000" dirty="0" smtClean="0"/>
              <a:t> </a:t>
            </a:r>
            <a:r>
              <a:rPr lang="en-GB" sz="2000" dirty="0" err="1" smtClean="0"/>
              <a:t>unui</a:t>
            </a:r>
            <a:r>
              <a:rPr lang="en-GB" sz="2000" dirty="0" smtClean="0"/>
              <a:t> standard rom</a:t>
            </a:r>
            <a:r>
              <a:rPr lang="ro-RO" sz="2000" dirty="0" smtClean="0"/>
              <a:t>â</a:t>
            </a:r>
            <a:r>
              <a:rPr lang="en-GB" sz="2000" dirty="0" smtClean="0"/>
              <a:t>n </a:t>
            </a:r>
            <a:r>
              <a:rPr lang="en-GB" sz="2000" dirty="0" err="1" smtClean="0"/>
              <a:t>poate</a:t>
            </a:r>
            <a:r>
              <a:rPr lang="en-GB" sz="2000" dirty="0" smtClean="0"/>
              <a:t> </a:t>
            </a:r>
            <a:r>
              <a:rPr lang="en-GB" sz="2000" dirty="0" err="1" smtClean="0"/>
              <a:t>deveni</a:t>
            </a:r>
            <a:r>
              <a:rPr lang="en-GB" sz="2000" dirty="0" smtClean="0"/>
              <a:t> </a:t>
            </a:r>
            <a:r>
              <a:rPr lang="en-GB" sz="2000" dirty="0" err="1" smtClean="0"/>
              <a:t>obligatorie</a:t>
            </a:r>
            <a:r>
              <a:rPr lang="en-GB" sz="2000" dirty="0" smtClean="0"/>
              <a:t>, </a:t>
            </a:r>
            <a:r>
              <a:rPr lang="ro-RO" sz="2000" dirty="0" smtClean="0"/>
              <a:t>î</a:t>
            </a:r>
            <a:r>
              <a:rPr lang="en-GB" sz="2000" dirty="0" smtClean="0"/>
              <a:t>n </a:t>
            </a:r>
            <a:r>
              <a:rPr lang="en-GB" sz="2000" dirty="0" err="1" smtClean="0"/>
              <a:t>totalitate</a:t>
            </a:r>
            <a:r>
              <a:rPr lang="en-GB" sz="2000" dirty="0" smtClean="0"/>
              <a:t> </a:t>
            </a:r>
            <a:r>
              <a:rPr lang="en-GB" sz="2000" dirty="0" err="1" smtClean="0"/>
              <a:t>sau</a:t>
            </a:r>
            <a:r>
              <a:rPr lang="en-GB" sz="2000" dirty="0" smtClean="0"/>
              <a:t> </a:t>
            </a:r>
            <a:r>
              <a:rPr lang="ro-RO" sz="2000" dirty="0" smtClean="0"/>
              <a:t>î</a:t>
            </a:r>
            <a:r>
              <a:rPr lang="en-GB" sz="2000" dirty="0" smtClean="0"/>
              <a:t>n parte, </a:t>
            </a:r>
            <a:r>
              <a:rPr lang="en-GB" sz="2000" dirty="0" err="1" smtClean="0"/>
              <a:t>pe</a:t>
            </a:r>
            <a:r>
              <a:rPr lang="en-GB" sz="2000" dirty="0" smtClean="0"/>
              <a:t> </a:t>
            </a:r>
            <a:r>
              <a:rPr lang="ro-RO" sz="2000" dirty="0" err="1" smtClean="0"/>
              <a:t>î</a:t>
            </a:r>
            <a:r>
              <a:rPr lang="en-GB" sz="2000" dirty="0" err="1" smtClean="0"/>
              <a:t>ntreg</a:t>
            </a:r>
            <a:r>
              <a:rPr lang="en-GB" sz="2000" dirty="0" smtClean="0"/>
              <a:t> </a:t>
            </a:r>
            <a:r>
              <a:rPr lang="en-GB" sz="2000" dirty="0" err="1" smtClean="0"/>
              <a:t>teritoriul</a:t>
            </a:r>
            <a:r>
              <a:rPr lang="en-GB" sz="2000" dirty="0" smtClean="0"/>
              <a:t>, </a:t>
            </a:r>
            <a:r>
              <a:rPr lang="en-GB" sz="2000" dirty="0" err="1" smtClean="0"/>
              <a:t>pe</a:t>
            </a:r>
            <a:r>
              <a:rPr lang="en-GB" sz="2000" dirty="0" smtClean="0"/>
              <a:t> plan </a:t>
            </a:r>
            <a:r>
              <a:rPr lang="en-GB" sz="2000" dirty="0" err="1" smtClean="0"/>
              <a:t>zonal</a:t>
            </a:r>
            <a:r>
              <a:rPr lang="en-GB" sz="2000" dirty="0" smtClean="0"/>
              <a:t> </a:t>
            </a:r>
            <a:r>
              <a:rPr lang="en-GB" sz="2000" dirty="0" err="1" smtClean="0"/>
              <a:t>ori</a:t>
            </a:r>
            <a:r>
              <a:rPr lang="en-GB" sz="2000" dirty="0" smtClean="0"/>
              <a:t> </a:t>
            </a:r>
            <a:r>
              <a:rPr lang="en-GB" sz="2000" dirty="0" err="1" smtClean="0"/>
              <a:t>pe</a:t>
            </a:r>
            <a:r>
              <a:rPr lang="en-GB" sz="2000" dirty="0" smtClean="0"/>
              <a:t> plan local, </a:t>
            </a:r>
            <a:r>
              <a:rPr lang="en-GB" sz="2000" b="1" dirty="0" err="1" smtClean="0"/>
              <a:t>numai</a:t>
            </a:r>
            <a:r>
              <a:rPr lang="en-GB" sz="2000" b="1" dirty="0" smtClean="0"/>
              <a:t> </a:t>
            </a:r>
            <a:r>
              <a:rPr lang="en-GB" sz="2000" b="1" dirty="0" err="1" smtClean="0"/>
              <a:t>printr</a:t>
            </a:r>
            <a:r>
              <a:rPr lang="en-GB" sz="2000" b="1" dirty="0" smtClean="0"/>
              <a:t>-o </a:t>
            </a:r>
            <a:r>
              <a:rPr lang="en-GB" sz="2000" b="1" dirty="0" err="1" smtClean="0"/>
              <a:t>reglementare</a:t>
            </a:r>
            <a:r>
              <a:rPr lang="en-GB" sz="2000" dirty="0" smtClean="0"/>
              <a:t> </a:t>
            </a:r>
            <a:r>
              <a:rPr lang="ro-RO" sz="2000" dirty="0" smtClean="0"/>
              <a:t>î</a:t>
            </a:r>
            <a:r>
              <a:rPr lang="en-GB" sz="2000" dirty="0" smtClean="0"/>
              <a:t>n </a:t>
            </a:r>
            <a:r>
              <a:rPr lang="en-GB" sz="2000" dirty="0" err="1" smtClean="0"/>
              <a:t>cazul</a:t>
            </a:r>
            <a:r>
              <a:rPr lang="en-GB" sz="2000" dirty="0" smtClean="0"/>
              <a:t> </a:t>
            </a:r>
            <a:r>
              <a:rPr lang="ro-RO" sz="2000" dirty="0" smtClean="0"/>
              <a:t>î</a:t>
            </a:r>
            <a:r>
              <a:rPr lang="en-GB" sz="2000" dirty="0" smtClean="0"/>
              <a:t>n care </a:t>
            </a:r>
            <a:r>
              <a:rPr lang="en-GB" sz="2000" dirty="0" err="1" smtClean="0"/>
              <a:t>considerente</a:t>
            </a:r>
            <a:r>
              <a:rPr lang="en-GB" sz="2000" dirty="0" smtClean="0"/>
              <a:t> de </a:t>
            </a:r>
            <a:r>
              <a:rPr lang="en-GB" sz="2000" dirty="0" err="1" smtClean="0"/>
              <a:t>ordin</a:t>
            </a:r>
            <a:r>
              <a:rPr lang="en-GB" sz="2000" dirty="0" smtClean="0"/>
              <a:t> public, de </a:t>
            </a:r>
            <a:r>
              <a:rPr lang="en-GB" sz="2000" dirty="0" err="1" smtClean="0"/>
              <a:t>protectie</a:t>
            </a:r>
            <a:r>
              <a:rPr lang="en-GB" sz="2000" dirty="0" smtClean="0"/>
              <a:t> a vie</a:t>
            </a:r>
            <a:r>
              <a:rPr lang="ro-RO" sz="2000" dirty="0" smtClean="0"/>
              <a:t>ț</a:t>
            </a:r>
            <a:r>
              <a:rPr lang="en-GB" sz="2000" dirty="0" smtClean="0"/>
              <a:t>ii, a s</a:t>
            </a:r>
            <a:r>
              <a:rPr lang="ro-RO" sz="2000" dirty="0" smtClean="0"/>
              <a:t>ă</a:t>
            </a:r>
            <a:r>
              <a:rPr lang="en-GB" sz="2000" dirty="0" smtClean="0"/>
              <a:t>n</a:t>
            </a:r>
            <a:r>
              <a:rPr lang="ro-RO" sz="2000" dirty="0" smtClean="0"/>
              <a:t>ă</a:t>
            </a:r>
            <a:r>
              <a:rPr lang="en-GB" sz="2000" dirty="0" err="1" smtClean="0"/>
              <a:t>ta</a:t>
            </a:r>
            <a:r>
              <a:rPr lang="ro-RO" sz="2000" dirty="0" smtClean="0"/>
              <a:t>ț</a:t>
            </a:r>
            <a:r>
              <a:rPr lang="en-GB" sz="2000" dirty="0" smtClean="0"/>
              <a:t>ii </a:t>
            </a:r>
            <a:r>
              <a:rPr lang="ro-RO" sz="2000" dirty="0" err="1" smtClean="0"/>
              <a:t>ș</a:t>
            </a:r>
            <a:r>
              <a:rPr lang="en-GB" sz="2000" dirty="0" err="1" smtClean="0"/>
              <a:t>i</a:t>
            </a:r>
            <a:r>
              <a:rPr lang="en-GB" sz="2000" dirty="0" smtClean="0"/>
              <a:t> a </a:t>
            </a:r>
            <a:r>
              <a:rPr lang="en-GB" sz="2000" dirty="0" err="1" smtClean="0"/>
              <a:t>securit</a:t>
            </a:r>
            <a:r>
              <a:rPr lang="ro-RO" sz="2000" dirty="0" smtClean="0"/>
              <a:t>ăț</a:t>
            </a:r>
            <a:r>
              <a:rPr lang="en-GB" sz="2000" dirty="0" smtClean="0"/>
              <a:t>ii </a:t>
            </a:r>
            <a:r>
              <a:rPr lang="en-GB" sz="2000" dirty="0" err="1" smtClean="0"/>
              <a:t>persoanelor</a:t>
            </a:r>
            <a:r>
              <a:rPr lang="en-GB" sz="2000" dirty="0" smtClean="0"/>
              <a:t> </a:t>
            </a:r>
            <a:r>
              <a:rPr lang="en-GB" sz="2000" dirty="0" err="1" smtClean="0"/>
              <a:t>fizice</a:t>
            </a:r>
            <a:r>
              <a:rPr lang="en-GB" sz="2000" dirty="0" smtClean="0"/>
              <a:t>, a </a:t>
            </a:r>
            <a:r>
              <a:rPr lang="en-GB" sz="2000" dirty="0" err="1" smtClean="0"/>
              <a:t>mediului</a:t>
            </a:r>
            <a:r>
              <a:rPr lang="en-GB" sz="2000" dirty="0" smtClean="0"/>
              <a:t> </a:t>
            </a:r>
            <a:r>
              <a:rPr lang="ro-RO" sz="2000" dirty="0" err="1" smtClean="0"/>
              <a:t>ș</a:t>
            </a:r>
            <a:r>
              <a:rPr lang="en-GB" sz="2000" dirty="0" err="1" smtClean="0"/>
              <a:t>i</a:t>
            </a:r>
            <a:r>
              <a:rPr lang="en-GB" sz="2000" dirty="0" smtClean="0"/>
              <a:t> a </a:t>
            </a:r>
            <a:r>
              <a:rPr lang="en-GB" sz="2000" dirty="0" err="1" smtClean="0"/>
              <a:t>intereselor</a:t>
            </a:r>
            <a:r>
              <a:rPr lang="en-GB" sz="2000" dirty="0" smtClean="0"/>
              <a:t> </a:t>
            </a:r>
            <a:r>
              <a:rPr lang="en-GB" sz="2000" dirty="0" err="1" smtClean="0"/>
              <a:t>consumatorilor</a:t>
            </a:r>
            <a:r>
              <a:rPr lang="en-GB" sz="2000" dirty="0" smtClean="0"/>
              <a:t> </a:t>
            </a:r>
            <a:r>
              <a:rPr lang="en-GB" sz="2000" dirty="0" err="1" smtClean="0"/>
              <a:t>fac</a:t>
            </a:r>
            <a:r>
              <a:rPr lang="en-GB" sz="2000" dirty="0" smtClean="0"/>
              <a:t> </a:t>
            </a:r>
            <a:r>
              <a:rPr lang="en-GB" sz="2000" dirty="0" err="1" smtClean="0"/>
              <a:t>necesar</a:t>
            </a:r>
            <a:r>
              <a:rPr lang="ro-RO" sz="2000" dirty="0" smtClean="0"/>
              <a:t>ă</a:t>
            </a:r>
            <a:r>
              <a:rPr lang="en-GB" sz="2000" dirty="0" smtClean="0"/>
              <a:t> o </a:t>
            </a:r>
            <a:r>
              <a:rPr lang="en-GB" sz="2000" dirty="0" err="1" smtClean="0"/>
              <a:t>astfel</a:t>
            </a:r>
            <a:r>
              <a:rPr lang="en-GB" sz="2000" dirty="0" smtClean="0"/>
              <a:t> de m</a:t>
            </a:r>
            <a:r>
              <a:rPr lang="ro-RO" sz="2000" dirty="0" smtClean="0"/>
              <a:t>ă</a:t>
            </a:r>
            <a:r>
              <a:rPr lang="en-GB" sz="2000" dirty="0" smtClean="0"/>
              <a:t>sur</a:t>
            </a:r>
            <a:r>
              <a:rPr lang="ro-RO" sz="2000" dirty="0" smtClean="0"/>
              <a:t>ă</a:t>
            </a:r>
            <a:r>
              <a:rPr lang="en-GB" sz="2000" dirty="0" smtClean="0"/>
              <a:t>.</a:t>
            </a:r>
          </a:p>
          <a:p>
            <a:pPr algn="l"/>
            <a:r>
              <a:rPr lang="en-US" sz="2000" dirty="0" smtClean="0"/>
              <a:t> </a:t>
            </a:r>
            <a:r>
              <a:rPr lang="en-US" sz="2000" dirty="0" err="1" smtClean="0"/>
              <a:t>Referirile</a:t>
            </a:r>
            <a:r>
              <a:rPr lang="en-US" sz="2000" dirty="0" smtClean="0"/>
              <a:t> la </a:t>
            </a:r>
            <a:r>
              <a:rPr lang="en-US" sz="2000" dirty="0" err="1" smtClean="0"/>
              <a:t>standarde</a:t>
            </a:r>
            <a:r>
              <a:rPr lang="en-US" sz="2000" dirty="0" smtClean="0"/>
              <a:t> </a:t>
            </a:r>
            <a:r>
              <a:rPr lang="ro-RO" sz="2000" dirty="0" smtClean="0"/>
              <a:t>î</a:t>
            </a:r>
            <a:r>
              <a:rPr lang="en-US" sz="2000" dirty="0" smtClean="0"/>
              <a:t>n </a:t>
            </a:r>
            <a:r>
              <a:rPr lang="en-US" sz="2000" dirty="0" err="1" smtClean="0"/>
              <a:t>legisla</a:t>
            </a:r>
            <a:r>
              <a:rPr lang="ro-RO" sz="2000" dirty="0" smtClean="0"/>
              <a:t>ț</a:t>
            </a:r>
            <a:r>
              <a:rPr lang="en-US" sz="2000" dirty="0" err="1" smtClean="0"/>
              <a:t>ie</a:t>
            </a:r>
            <a:r>
              <a:rPr lang="en-US" sz="2000" dirty="0" smtClean="0"/>
              <a:t> </a:t>
            </a:r>
            <a:r>
              <a:rPr lang="en-US" sz="2000" dirty="0" err="1" smtClean="0"/>
              <a:t>trebuie</a:t>
            </a:r>
            <a:r>
              <a:rPr lang="en-US" sz="2000" dirty="0" smtClean="0"/>
              <a:t> </a:t>
            </a:r>
            <a:r>
              <a:rPr lang="en-US" sz="2000" b="1" dirty="0" smtClean="0"/>
              <a:t>s</a:t>
            </a:r>
            <a:r>
              <a:rPr lang="ro-RO" sz="2000" b="1" dirty="0" smtClean="0"/>
              <a:t>ă se</a:t>
            </a:r>
            <a:r>
              <a:rPr lang="en-US" sz="2000" b="1" dirty="0" smtClean="0"/>
              <a:t> </a:t>
            </a:r>
            <a:r>
              <a:rPr lang="en-US" sz="2000" b="1" dirty="0" err="1" smtClean="0"/>
              <a:t>prevad</a:t>
            </a:r>
            <a:r>
              <a:rPr lang="ro-RO" sz="2000" b="1" dirty="0" smtClean="0"/>
              <a:t>ă</a:t>
            </a:r>
            <a:r>
              <a:rPr lang="en-US" sz="2000" b="1" dirty="0" smtClean="0"/>
              <a:t> explicit c</a:t>
            </a:r>
            <a:r>
              <a:rPr lang="ro-RO" sz="2000" b="1" dirty="0" smtClean="0"/>
              <a:t>ă</a:t>
            </a:r>
            <a:r>
              <a:rPr lang="en-US" sz="2000" b="1" dirty="0" smtClean="0"/>
              <a:t> </a:t>
            </a:r>
            <a:r>
              <a:rPr lang="en-US" sz="2000" b="1" dirty="0" err="1" smtClean="0"/>
              <a:t>aplicarea</a:t>
            </a:r>
            <a:r>
              <a:rPr lang="en-US" sz="2000" b="1" dirty="0" smtClean="0"/>
              <a:t> </a:t>
            </a:r>
            <a:r>
              <a:rPr lang="en-US" sz="2000" b="1" dirty="0" err="1" smtClean="0"/>
              <a:t>acestora</a:t>
            </a:r>
            <a:r>
              <a:rPr lang="en-US" sz="2000" b="1" dirty="0" smtClean="0"/>
              <a:t> </a:t>
            </a:r>
            <a:r>
              <a:rPr lang="en-US" sz="2000" b="1" dirty="0" err="1" smtClean="0"/>
              <a:t>reprezint</a:t>
            </a:r>
            <a:r>
              <a:rPr lang="ro-RO" sz="2000" b="1" dirty="0" smtClean="0"/>
              <a:t>ă</a:t>
            </a:r>
            <a:r>
              <a:rPr lang="en-US" sz="2000" b="1" dirty="0" smtClean="0"/>
              <a:t> </a:t>
            </a:r>
            <a:r>
              <a:rPr lang="en-US" sz="2000" b="1" dirty="0" err="1" smtClean="0"/>
              <a:t>modalitatea</a:t>
            </a:r>
            <a:r>
              <a:rPr lang="en-US" sz="2000" b="1" dirty="0" smtClean="0"/>
              <a:t> </a:t>
            </a:r>
            <a:r>
              <a:rPr lang="en-US" sz="2000" b="1" dirty="0" err="1" smtClean="0"/>
              <a:t>recomandat</a:t>
            </a:r>
            <a:r>
              <a:rPr lang="ro-RO" sz="2000" b="1" dirty="0" smtClean="0"/>
              <a:t>ă</a:t>
            </a:r>
            <a:r>
              <a:rPr lang="en-US" sz="2000" b="1" dirty="0" smtClean="0"/>
              <a:t>, f</a:t>
            </a:r>
            <a:r>
              <a:rPr lang="ro-RO" sz="2000" b="1" dirty="0" smtClean="0"/>
              <a:t>ă</a:t>
            </a:r>
            <a:r>
              <a:rPr lang="en-US" sz="2000" b="1" dirty="0" smtClean="0"/>
              <a:t>r</a:t>
            </a:r>
            <a:r>
              <a:rPr lang="ro-RO" sz="2000" b="1" dirty="0" smtClean="0"/>
              <a:t>ă</a:t>
            </a:r>
            <a:r>
              <a:rPr lang="en-US" sz="2000" b="1" dirty="0" smtClean="0"/>
              <a:t> a fi </a:t>
            </a:r>
            <a:r>
              <a:rPr lang="en-US" sz="2000" b="1" dirty="0" err="1" smtClean="0"/>
              <a:t>singura</a:t>
            </a:r>
            <a:r>
              <a:rPr lang="en-US" sz="2000" b="1" dirty="0" smtClean="0"/>
              <a:t> </a:t>
            </a:r>
            <a:r>
              <a:rPr lang="ro-RO" sz="2000" b="1" dirty="0" smtClean="0"/>
              <a:t>î</a:t>
            </a:r>
            <a:r>
              <a:rPr lang="en-US" sz="2000" b="1" dirty="0" smtClean="0"/>
              <a:t>ns</a:t>
            </a:r>
            <a:r>
              <a:rPr lang="ro-RO" sz="2000" b="1" dirty="0" smtClean="0"/>
              <a:t>ă</a:t>
            </a:r>
            <a:r>
              <a:rPr lang="en-US" sz="2000" b="1" dirty="0" smtClean="0"/>
              <a:t>, </a:t>
            </a:r>
            <a:r>
              <a:rPr lang="en-US" sz="2000" b="1" dirty="0" err="1" smtClean="0"/>
              <a:t>pentru</a:t>
            </a:r>
            <a:r>
              <a:rPr lang="en-US" sz="2000" b="1" dirty="0" smtClean="0"/>
              <a:t> a </a:t>
            </a:r>
            <a:r>
              <a:rPr lang="en-US" sz="2000" b="1" dirty="0" err="1" smtClean="0"/>
              <a:t>demonstra</a:t>
            </a:r>
            <a:r>
              <a:rPr lang="en-US" sz="2000" b="1" dirty="0" smtClean="0"/>
              <a:t> </a:t>
            </a:r>
            <a:r>
              <a:rPr lang="en-US" sz="2000" b="1" dirty="0" err="1" smtClean="0"/>
              <a:t>conformitatea</a:t>
            </a:r>
            <a:r>
              <a:rPr lang="en-US" sz="2000" b="1" dirty="0" smtClean="0"/>
              <a:t> cu </a:t>
            </a:r>
            <a:r>
              <a:rPr lang="en-US" sz="2000" b="1" dirty="0" err="1" smtClean="0"/>
              <a:t>cerin</a:t>
            </a:r>
            <a:r>
              <a:rPr lang="ro-RO" sz="2000" b="1" dirty="0" smtClean="0"/>
              <a:t>ț</a:t>
            </a:r>
            <a:r>
              <a:rPr lang="en-US" sz="2000" b="1" dirty="0" err="1" smtClean="0"/>
              <a:t>ele</a:t>
            </a:r>
            <a:r>
              <a:rPr lang="en-US" sz="2000" b="1" dirty="0" smtClean="0"/>
              <a:t> din </a:t>
            </a:r>
            <a:r>
              <a:rPr lang="en-US" sz="2000" b="1" dirty="0" err="1" smtClean="0"/>
              <a:t>actele</a:t>
            </a:r>
            <a:r>
              <a:rPr lang="en-US" sz="2000" b="1" dirty="0" smtClean="0"/>
              <a:t> normative respective</a:t>
            </a:r>
            <a:r>
              <a:rPr lang="en-US" sz="2000" dirty="0" smtClean="0"/>
              <a:t>.</a:t>
            </a:r>
            <a:endParaRPr lang="ro-RO" sz="2000" dirty="0" smtClean="0"/>
          </a:p>
          <a:p>
            <a:pPr algn="l"/>
            <a:r>
              <a:rPr lang="ro-RO" sz="2000" dirty="0" smtClean="0"/>
              <a:t>.......</a:t>
            </a:r>
            <a:r>
              <a:rPr lang="en-US" sz="2000" dirty="0" smtClean="0"/>
              <a:t> </a:t>
            </a:r>
            <a:endParaRPr lang="ro-RO" sz="2000" dirty="0" smtClean="0"/>
          </a:p>
          <a:p>
            <a:pPr algn="l"/>
            <a:r>
              <a:rPr lang="it-IT" sz="2000" u="sng" dirty="0" smtClean="0"/>
              <a:t>Orice parte interesata din Rom</a:t>
            </a:r>
            <a:r>
              <a:rPr lang="ro-RO" sz="2000" u="sng" dirty="0" smtClean="0"/>
              <a:t>â</a:t>
            </a:r>
            <a:r>
              <a:rPr lang="it-IT" sz="2000" u="sng" dirty="0" smtClean="0"/>
              <a:t>nia</a:t>
            </a:r>
            <a:r>
              <a:rPr lang="it-IT" sz="2000" dirty="0" smtClean="0"/>
              <a:t> poate s</a:t>
            </a:r>
            <a:r>
              <a:rPr lang="ro-RO" sz="2000" dirty="0" smtClean="0"/>
              <a:t>ă</a:t>
            </a:r>
            <a:r>
              <a:rPr lang="it-IT" sz="2000" dirty="0" smtClean="0"/>
              <a:t> participe, prin intermediul ASRO, la standardizarea european</a:t>
            </a:r>
            <a:r>
              <a:rPr lang="ro-RO" sz="2000" dirty="0" smtClean="0"/>
              <a:t>ă</a:t>
            </a:r>
            <a:r>
              <a:rPr lang="it-IT" sz="2000" dirty="0" smtClean="0"/>
              <a:t> </a:t>
            </a:r>
            <a:r>
              <a:rPr lang="ro-RO" sz="2000" dirty="0" smtClean="0"/>
              <a:t>ș</a:t>
            </a:r>
            <a:r>
              <a:rPr lang="it-IT" sz="2000" dirty="0" smtClean="0"/>
              <a:t>i interna</a:t>
            </a:r>
            <a:r>
              <a:rPr lang="ro-RO" sz="2000" dirty="0" smtClean="0"/>
              <a:t>ț</a:t>
            </a:r>
            <a:r>
              <a:rPr lang="it-IT" sz="2000" dirty="0" smtClean="0"/>
              <a:t>ional</a:t>
            </a:r>
            <a:r>
              <a:rPr lang="ro-RO" sz="2000" dirty="0" smtClean="0"/>
              <a:t>ă</a:t>
            </a:r>
            <a:r>
              <a:rPr lang="it-IT" sz="2000" dirty="0" smtClean="0"/>
              <a:t>, cu respectarea </a:t>
            </a:r>
            <a:r>
              <a:rPr lang="it-IT" sz="2000" u="sng" dirty="0" smtClean="0"/>
              <a:t>metodologiei de standardizare na</a:t>
            </a:r>
            <a:r>
              <a:rPr lang="ro-RO" sz="2000" u="sng" dirty="0" smtClean="0"/>
              <a:t>ț</a:t>
            </a:r>
            <a:r>
              <a:rPr lang="it-IT" sz="2000" u="sng" dirty="0" smtClean="0"/>
              <a:t>ional</a:t>
            </a:r>
            <a:r>
              <a:rPr lang="ro-RO" sz="2000" u="sng" dirty="0" smtClean="0"/>
              <a:t>ă</a:t>
            </a:r>
            <a:r>
              <a:rPr lang="ro-RO" sz="2000" dirty="0" smtClean="0"/>
              <a:t>!?</a:t>
            </a:r>
            <a:r>
              <a:rPr lang="it-IT" sz="2000" dirty="0" smtClean="0"/>
              <a:t> </a:t>
            </a:r>
            <a:endParaRPr lang="ro-RO" sz="2000" b="1" dirty="0" smtClean="0"/>
          </a:p>
        </p:txBody>
      </p:sp>
      <p:sp>
        <p:nvSpPr>
          <p:cNvPr id="8" name="Rounded Rectangle 7"/>
          <p:cNvSpPr/>
          <p:nvPr/>
        </p:nvSpPr>
        <p:spPr>
          <a:xfrm>
            <a:off x="9637486" y="1438898"/>
            <a:ext cx="2554514" cy="452846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b="1" dirty="0" smtClean="0">
                <a:solidFill>
                  <a:schemeClr val="tx1"/>
                </a:solidFill>
              </a:rPr>
              <a:t>Extras din Legea 163/2015 și din prezentarea d-lui Conf. univ. </a:t>
            </a:r>
            <a:r>
              <a:rPr lang="ro-RO" b="1" dirty="0">
                <a:solidFill>
                  <a:schemeClr val="tx1"/>
                </a:solidFill>
              </a:rPr>
              <a:t>d</a:t>
            </a:r>
            <a:r>
              <a:rPr lang="ro-RO" b="1" dirty="0" smtClean="0">
                <a:solidFill>
                  <a:schemeClr val="tx1"/>
                </a:solidFill>
              </a:rPr>
              <a:t>r. ing. </a:t>
            </a:r>
          </a:p>
          <a:p>
            <a:pPr algn="ctr"/>
            <a:r>
              <a:rPr lang="ro-RO" b="1" dirty="0" smtClean="0">
                <a:solidFill>
                  <a:schemeClr val="tx1"/>
                </a:solidFill>
              </a:rPr>
              <a:t>Viorel POPA</a:t>
            </a:r>
            <a:r>
              <a:rPr lang="ro-RO" dirty="0" smtClean="0">
                <a:solidFill>
                  <a:schemeClr val="tx1"/>
                </a:solidFill>
              </a:rPr>
              <a:t>. </a:t>
            </a:r>
          </a:p>
          <a:p>
            <a:pPr algn="ctr"/>
            <a:r>
              <a:rPr lang="ro-RO" dirty="0" smtClean="0">
                <a:solidFill>
                  <a:schemeClr val="tx1"/>
                </a:solidFill>
              </a:rPr>
              <a:t>Forumul </a:t>
            </a:r>
          </a:p>
          <a:p>
            <a:pPr algn="ctr"/>
            <a:r>
              <a:rPr lang="ro-RO" dirty="0" smtClean="0">
                <a:solidFill>
                  <a:schemeClr val="tx1"/>
                </a:solidFill>
              </a:rPr>
              <a:t>CEZAR - UTCB </a:t>
            </a:r>
          </a:p>
          <a:p>
            <a:pPr algn="ctr"/>
            <a:r>
              <a:rPr lang="ro-RO" dirty="0" smtClean="0">
                <a:solidFill>
                  <a:schemeClr val="tx1"/>
                </a:solidFill>
              </a:rPr>
              <a:t>2015</a:t>
            </a:r>
            <a:endParaRPr lang="ro-RO" dirty="0" smtClean="0">
              <a:hlinkClick r:id="rId2" tooltip="Dicționarul explicativ al limbii române (ediția a II-a revăzută și adăugită), 2009"/>
            </a:endParaRPr>
          </a:p>
        </p:txBody>
      </p:sp>
      <p:sp>
        <p:nvSpPr>
          <p:cNvPr id="3" name="Slide Number Placeholder 2"/>
          <p:cNvSpPr>
            <a:spLocks noGrp="1"/>
          </p:cNvSpPr>
          <p:nvPr>
            <p:ph type="sldNum" sz="quarter" idx="12"/>
          </p:nvPr>
        </p:nvSpPr>
        <p:spPr/>
        <p:txBody>
          <a:bodyPr/>
          <a:lstStyle/>
          <a:p>
            <a:fld id="{6465EA87-E410-4F80-ADF2-CB7FA663BAAD}" type="slidenum">
              <a:rPr lang="en-US" altLang="ro-RO" smtClean="0"/>
              <a:pPr/>
              <a:t>18</a:t>
            </a:fld>
            <a:endParaRPr lang="en-US" altLang="ro-RO"/>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434251" y="4457057"/>
            <a:ext cx="10450286" cy="1915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o-RO" smtClean="0"/>
              <a:t>Aceste HG-uri conțin prevederi limitate și confuze ce nu pot fi aplicate </a:t>
            </a:r>
          </a:p>
          <a:p>
            <a:pPr algn="ctr"/>
            <a:r>
              <a:rPr lang="ro-RO" smtClean="0"/>
              <a:t>întregului domeniu al construcțiilor</a:t>
            </a:r>
            <a:endParaRPr lang="en-US"/>
          </a:p>
        </p:txBody>
      </p:sp>
      <p:sp>
        <p:nvSpPr>
          <p:cNvPr id="7170" name="Title 1"/>
          <p:cNvSpPr>
            <a:spLocks noGrp="1"/>
          </p:cNvSpPr>
          <p:nvPr>
            <p:ph type="ctrTitle"/>
          </p:nvPr>
        </p:nvSpPr>
        <p:spPr>
          <a:xfrm>
            <a:off x="577850" y="179387"/>
            <a:ext cx="8920163" cy="795973"/>
          </a:xfrm>
        </p:spPr>
        <p:txBody>
          <a:bodyPr/>
          <a:lstStyle/>
          <a:p>
            <a:pPr algn="ctr" eaLnBrk="1" hangingPunct="1"/>
            <a:r>
              <a:rPr lang="ro-RO" altLang="ro-RO" sz="2800" dirty="0" smtClean="0"/>
              <a:t>Legea 10/1995 </a:t>
            </a:r>
            <a:r>
              <a:rPr lang="ro-RO" altLang="ro-RO" sz="2400" dirty="0" smtClean="0"/>
              <a:t/>
            </a:r>
            <a:br>
              <a:rPr lang="ro-RO" altLang="ro-RO" sz="2400" dirty="0" smtClean="0"/>
            </a:br>
            <a:endParaRPr lang="en-US" altLang="ro-RO" sz="2400" dirty="0" smtClean="0"/>
          </a:p>
        </p:txBody>
      </p:sp>
      <p:sp>
        <p:nvSpPr>
          <p:cNvPr id="4" name="Subtitle 3"/>
          <p:cNvSpPr>
            <a:spLocks noGrp="1"/>
          </p:cNvSpPr>
          <p:nvPr>
            <p:ph type="subTitle" idx="1"/>
          </p:nvPr>
        </p:nvSpPr>
        <p:spPr>
          <a:xfrm>
            <a:off x="604157" y="815340"/>
            <a:ext cx="9192986" cy="5046619"/>
          </a:xfrm>
        </p:spPr>
        <p:txBody>
          <a:bodyPr>
            <a:normAutofit/>
          </a:bodyPr>
          <a:lstStyle/>
          <a:p>
            <a:pPr algn="l"/>
            <a:r>
              <a:rPr lang="ro-RO" sz="2400" b="1" dirty="0" smtClean="0"/>
              <a:t>Art.4. – Aplicarea diferențiată a legii pe baza categoriei de importanță</a:t>
            </a:r>
          </a:p>
          <a:p>
            <a:pPr algn="l"/>
            <a:r>
              <a:rPr lang="ro-RO" dirty="0" smtClean="0"/>
              <a:t>(1) Sistemul calității în construcții </a:t>
            </a:r>
            <a:r>
              <a:rPr lang="ro-RO" u="sng" dirty="0" smtClean="0"/>
              <a:t>se aplică în mod diferențiat în funcție de categoriile de importanță ale construcțiilor</a:t>
            </a:r>
            <a:r>
              <a:rPr lang="ro-RO" dirty="0" smtClean="0"/>
              <a:t>, conform regulamentelor și procedurilor de aplicare a fiecărei componente a sistemului.</a:t>
            </a:r>
            <a:endParaRPr lang="en-US" dirty="0" smtClean="0"/>
          </a:p>
          <a:p>
            <a:pPr algn="l"/>
            <a:r>
              <a:rPr lang="ro-RO" dirty="0" smtClean="0"/>
              <a:t>(2) Clasificarea în categorii de importanță a construcțiilor se face în funcție de complexitate, destinație, mod de utilizare, grad de risc sub aspectul siguranței, precum și după considerente economice.</a:t>
            </a:r>
          </a:p>
          <a:p>
            <a:pPr algn="l"/>
            <a:endParaRPr lang="ro-RO" dirty="0" smtClean="0"/>
          </a:p>
          <a:p>
            <a:pPr algn="l"/>
            <a:endParaRPr lang="ro-RO" dirty="0" smtClean="0"/>
          </a:p>
        </p:txBody>
      </p:sp>
      <p:sp>
        <p:nvSpPr>
          <p:cNvPr id="5" name="TextBox 4"/>
          <p:cNvSpPr txBox="1"/>
          <p:nvPr/>
        </p:nvSpPr>
        <p:spPr>
          <a:xfrm>
            <a:off x="885370" y="5283199"/>
            <a:ext cx="4601029" cy="92333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ro-RO" smtClean="0"/>
              <a:t>HG 766/1997 - Regulamente privind      calitatea în construcții.</a:t>
            </a:r>
            <a:endParaRPr lang="en-US" smtClean="0"/>
          </a:p>
          <a:p>
            <a:r>
              <a:rPr lang="ro-RO" smtClean="0"/>
              <a:t> </a:t>
            </a:r>
            <a:endParaRPr lang="en-US"/>
          </a:p>
        </p:txBody>
      </p:sp>
      <p:sp>
        <p:nvSpPr>
          <p:cNvPr id="6" name="TextBox 5"/>
          <p:cNvSpPr txBox="1"/>
          <p:nvPr/>
        </p:nvSpPr>
        <p:spPr>
          <a:xfrm>
            <a:off x="5907311" y="5268686"/>
            <a:ext cx="4601029" cy="92333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ro-RO" smtClean="0"/>
              <a:t>HG 273/1994 – Regulamentul  de recepție a lucrărilor de construcții și instalații. </a:t>
            </a:r>
            <a:endParaRPr lang="en-US" smtClean="0"/>
          </a:p>
          <a:p>
            <a:r>
              <a:rPr lang="ro-RO" smtClean="0"/>
              <a:t> </a:t>
            </a:r>
            <a:endParaRPr lang="en-US"/>
          </a:p>
        </p:txBody>
      </p:sp>
      <p:sp>
        <p:nvSpPr>
          <p:cNvPr id="7" name="TextBox 6"/>
          <p:cNvSpPr txBox="1"/>
          <p:nvPr/>
        </p:nvSpPr>
        <p:spPr>
          <a:xfrm>
            <a:off x="3185884" y="3337901"/>
            <a:ext cx="4746171" cy="923330"/>
          </a:xfrm>
          <a:prstGeom prst="rect">
            <a:avLst/>
          </a:prstGeom>
          <a:noFill/>
        </p:spPr>
        <p:txBody>
          <a:bodyPr wrap="square" rtlCol="0">
            <a:spAutoFit/>
          </a:bodyPr>
          <a:lstStyle/>
          <a:p>
            <a:pPr algn="ctr"/>
            <a:r>
              <a:rPr lang="ro-RO" smtClean="0"/>
              <a:t>CUM??? </a:t>
            </a:r>
          </a:p>
          <a:p>
            <a:pPr algn="ctr"/>
            <a:r>
              <a:rPr lang="ro-RO" smtClean="0"/>
              <a:t> cadrul legislativ nu răspunde </a:t>
            </a:r>
          </a:p>
          <a:p>
            <a:pPr algn="ctr"/>
            <a:r>
              <a:rPr lang="ro-RO" smtClean="0"/>
              <a:t>clar acestei întrebări</a:t>
            </a:r>
            <a:endParaRPr lang="en-US"/>
          </a:p>
        </p:txBody>
      </p:sp>
      <p:sp>
        <p:nvSpPr>
          <p:cNvPr id="8" name="Rounded Rectangle 7"/>
          <p:cNvSpPr/>
          <p:nvPr/>
        </p:nvSpPr>
        <p:spPr>
          <a:xfrm>
            <a:off x="8545737" y="3218995"/>
            <a:ext cx="3379563" cy="1161143"/>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o-RO" dirty="0" smtClean="0">
                <a:solidFill>
                  <a:schemeClr val="tx1"/>
                </a:solidFill>
              </a:rPr>
              <a:t>Asociațiile profesionale pot să întocmească proceduri care să țină cont de acest articol</a:t>
            </a:r>
            <a:endParaRPr lang="en-US" dirty="0">
              <a:solidFill>
                <a:schemeClr val="tx1"/>
              </a:solidFill>
            </a:endParaRPr>
          </a:p>
        </p:txBody>
      </p:sp>
      <p:sp>
        <p:nvSpPr>
          <p:cNvPr id="3" name="Slide Number Placeholder 2"/>
          <p:cNvSpPr>
            <a:spLocks noGrp="1"/>
          </p:cNvSpPr>
          <p:nvPr>
            <p:ph type="sldNum" sz="quarter" idx="12"/>
          </p:nvPr>
        </p:nvSpPr>
        <p:spPr>
          <a:xfrm>
            <a:off x="8545737" y="6258648"/>
            <a:ext cx="684212" cy="365125"/>
          </a:xfrm>
        </p:spPr>
        <p:txBody>
          <a:bodyPr/>
          <a:lstStyle/>
          <a:p>
            <a:fld id="{6465EA87-E410-4F80-ADF2-CB7FA663BAAD}" type="slidenum">
              <a:rPr lang="en-US" altLang="ro-RO" smtClean="0"/>
              <a:pPr/>
              <a:t>19</a:t>
            </a:fld>
            <a:endParaRPr lang="en-US" altLang="ro-RO"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179387"/>
            <a:ext cx="8920163" cy="795973"/>
          </a:xfrm>
        </p:spPr>
        <p:txBody>
          <a:bodyPr/>
          <a:lstStyle/>
          <a:p>
            <a:pPr algn="ctr" eaLnBrk="1" hangingPunct="1"/>
            <a:r>
              <a:rPr lang="ro-RO" altLang="ro-RO" sz="2800" smtClean="0"/>
              <a:t>Legea 10/1995 </a:t>
            </a:r>
            <a:r>
              <a:rPr lang="ro-RO" altLang="ro-RO" sz="2400" smtClean="0"/>
              <a:t/>
            </a:r>
            <a:br>
              <a:rPr lang="ro-RO" altLang="ro-RO" sz="2400" smtClean="0"/>
            </a:br>
            <a:endParaRPr lang="en-US" altLang="ro-RO" sz="2400" smtClean="0"/>
          </a:p>
        </p:txBody>
      </p:sp>
      <p:sp>
        <p:nvSpPr>
          <p:cNvPr id="4" name="Subtitle 3"/>
          <p:cNvSpPr>
            <a:spLocks noGrp="1"/>
          </p:cNvSpPr>
          <p:nvPr>
            <p:ph type="subTitle" idx="1"/>
          </p:nvPr>
        </p:nvSpPr>
        <p:spPr>
          <a:xfrm>
            <a:off x="638629" y="815340"/>
            <a:ext cx="8998857" cy="5774146"/>
          </a:xfrm>
        </p:spPr>
        <p:txBody>
          <a:bodyPr>
            <a:normAutofit lnSpcReduction="10000"/>
          </a:bodyPr>
          <a:lstStyle/>
          <a:p>
            <a:pPr algn="l"/>
            <a:r>
              <a:rPr lang="ro-RO" sz="2400" b="1" dirty="0" smtClean="0"/>
              <a:t>Aplicarea sistemului calității este imposibilă făra definirea clară a termenilor și fără clasificarea construcțiilor  pe domenii și pe categorii de importanță.</a:t>
            </a:r>
          </a:p>
          <a:p>
            <a:pPr algn="l"/>
            <a:r>
              <a:rPr lang="ro-RO" sz="2000" dirty="0" smtClean="0"/>
              <a:t>Doar  pentru clădiri și construcțiile inginerești  este stabilit un mod clar de împărțire în </a:t>
            </a:r>
            <a:r>
              <a:rPr lang="ro-RO" sz="2000" u="sng" dirty="0" smtClean="0"/>
              <a:t>clase de importanță</a:t>
            </a:r>
            <a:r>
              <a:rPr lang="ro-RO" sz="2000" dirty="0" smtClean="0"/>
              <a:t>. Conform CR0 și P100.</a:t>
            </a:r>
          </a:p>
          <a:p>
            <a:pPr algn="l"/>
            <a:r>
              <a:rPr lang="ro-RO" sz="2000" dirty="0" smtClean="0"/>
              <a:t>Pentru restul construcțiilor nu contează această clasificare. Cadrul legislativ face referire doar la </a:t>
            </a:r>
            <a:r>
              <a:rPr lang="ro-RO" sz="2000" u="sng" dirty="0" smtClean="0"/>
              <a:t>categoriile de importanță</a:t>
            </a:r>
            <a:r>
              <a:rPr lang="ro-RO" sz="2000" dirty="0" smtClean="0"/>
              <a:t>. </a:t>
            </a:r>
            <a:endParaRPr lang="en-US" sz="2000" dirty="0" smtClean="0"/>
          </a:p>
          <a:p>
            <a:pPr algn="l"/>
            <a:r>
              <a:rPr lang="ro-RO" sz="2000" dirty="0" smtClean="0"/>
              <a:t>Regulamentul pentru stabilirea categoriei de importanță (cuprins în HG766-97) a trecut prin multiple transformări și a rămas atât de subțire încât nu se poate aplica</a:t>
            </a:r>
            <a:r>
              <a:rPr lang="en-US" sz="2000" dirty="0" smtClean="0"/>
              <a:t>, </a:t>
            </a:r>
            <a:r>
              <a:rPr lang="en-US" sz="2000" dirty="0" err="1" smtClean="0"/>
              <a:t>deoarece</a:t>
            </a:r>
            <a:r>
              <a:rPr lang="ro-RO" sz="2000" dirty="0" smtClean="0"/>
              <a:t> lips</a:t>
            </a:r>
            <a:r>
              <a:rPr lang="en-US" sz="2000" dirty="0" smtClean="0"/>
              <a:t>esc</a:t>
            </a:r>
            <a:r>
              <a:rPr lang="ro-RO" sz="2000" dirty="0" smtClean="0"/>
              <a:t> criteri</a:t>
            </a:r>
            <a:r>
              <a:rPr lang="en-US" sz="2000" dirty="0" err="1" smtClean="0"/>
              <a:t>ile</a:t>
            </a:r>
            <a:r>
              <a:rPr lang="en-US" sz="2000" dirty="0" smtClean="0"/>
              <a:t> </a:t>
            </a:r>
            <a:r>
              <a:rPr lang="ro-RO" sz="2000" dirty="0" smtClean="0"/>
              <a:t>de încadrare a construcțiilor în categoriile de importanță.</a:t>
            </a:r>
          </a:p>
          <a:p>
            <a:pPr algn="l"/>
            <a:r>
              <a:rPr lang="ro-RO" sz="2000" dirty="0" smtClean="0"/>
              <a:t>Eurocodul 0, SR EN 0, NE12-2/2010 sunt alte exemple foarte bune pentru confuzia ce stăpânește domeniul construcțiilor.</a:t>
            </a:r>
          </a:p>
          <a:p>
            <a:pPr algn="l"/>
            <a:r>
              <a:rPr lang="ro-RO" sz="2000" dirty="0" smtClean="0"/>
              <a:t>Eurocodul 0 are anexa B, ce stabilește 3 categorii de importanță pentru clădiri. SR EN 0 nu prevede nimic referitor la anexa B, nici nu propune un sistem cu 4 categorii de importanță în anexa națională.  În schimb, în NE012-2/2010 apare capitolul 15 unde este preluată anexa B din Eurocodul 0</a:t>
            </a:r>
            <a:r>
              <a:rPr lang="ro-RO" sz="2000" dirty="0" smtClean="0"/>
              <a:t>.</a:t>
            </a:r>
            <a:endParaRPr lang="ro-RO" sz="2000" dirty="0" smtClean="0">
              <a:solidFill>
                <a:srgbClr val="FF0000"/>
              </a:solidFill>
            </a:endParaRPr>
          </a:p>
          <a:p>
            <a:pPr algn="l"/>
            <a:endParaRPr lang="ro-RO" sz="2200" b="1" dirty="0" smtClean="0"/>
          </a:p>
        </p:txBody>
      </p:sp>
      <p:sp>
        <p:nvSpPr>
          <p:cNvPr id="8" name="Rounded Rectangle 7"/>
          <p:cNvSpPr/>
          <p:nvPr/>
        </p:nvSpPr>
        <p:spPr>
          <a:xfrm>
            <a:off x="9782629" y="1426026"/>
            <a:ext cx="2409371" cy="452846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b="1" smtClean="0">
                <a:solidFill>
                  <a:schemeClr val="tx1"/>
                </a:solidFill>
              </a:rPr>
              <a:t>CONSTRÚCȚIE,</a:t>
            </a:r>
            <a:r>
              <a:rPr lang="vi-VN" smtClean="0">
                <a:solidFill>
                  <a:schemeClr val="tx1"/>
                </a:solidFill>
              </a:rPr>
              <a:t> </a:t>
            </a:r>
            <a:r>
              <a:rPr lang="vi-VN" i="1" smtClean="0">
                <a:solidFill>
                  <a:schemeClr val="tx1"/>
                </a:solidFill>
              </a:rPr>
              <a:t>construcții,</a:t>
            </a:r>
            <a:r>
              <a:rPr lang="vi-VN" smtClean="0">
                <a:solidFill>
                  <a:schemeClr val="tx1"/>
                </a:solidFill>
              </a:rPr>
              <a:t> s. f. </a:t>
            </a:r>
            <a:r>
              <a:rPr lang="vi-VN" b="1" smtClean="0">
                <a:solidFill>
                  <a:schemeClr val="tx1"/>
                </a:solidFill>
              </a:rPr>
              <a:t>1.</a:t>
            </a:r>
            <a:r>
              <a:rPr lang="vi-VN" smtClean="0">
                <a:solidFill>
                  <a:schemeClr val="tx1"/>
                </a:solidFill>
              </a:rPr>
              <a:t> Clădire executată din zidărie, lemn, metal, beton etc., pe baza unui proiect, care servește la adăpostirea oamenilor, animalelor, obiectelor etc.; </a:t>
            </a:r>
            <a:r>
              <a:rPr lang="vi-VN" i="1" smtClean="0">
                <a:solidFill>
                  <a:schemeClr val="tx1"/>
                </a:solidFill>
              </a:rPr>
              <a:t>spec.</a:t>
            </a:r>
            <a:r>
              <a:rPr lang="vi-VN" smtClean="0">
                <a:solidFill>
                  <a:schemeClr val="tx1"/>
                </a:solidFill>
              </a:rPr>
              <a:t> casă, edificiu, clădire</a:t>
            </a:r>
            <a:r>
              <a:rPr lang="ro-RO" smtClean="0">
                <a:solidFill>
                  <a:schemeClr val="tx1"/>
                </a:solidFill>
              </a:rPr>
              <a:t>. (DEX-2009)</a:t>
            </a:r>
            <a:endParaRPr lang="ro-RO" smtClean="0">
              <a:hlinkClick r:id="rId2" tooltip="Dicționarul explicativ al limbii române (ediția a II-a revăzută și adăugită), 2009"/>
            </a:endParaRPr>
          </a:p>
        </p:txBody>
      </p:sp>
      <p:sp>
        <p:nvSpPr>
          <p:cNvPr id="3" name="Slide Number Placeholder 2"/>
          <p:cNvSpPr>
            <a:spLocks noGrp="1"/>
          </p:cNvSpPr>
          <p:nvPr>
            <p:ph type="sldNum" sz="quarter" idx="12"/>
          </p:nvPr>
        </p:nvSpPr>
        <p:spPr/>
        <p:txBody>
          <a:bodyPr/>
          <a:lstStyle/>
          <a:p>
            <a:fld id="{6465EA87-E410-4F80-ADF2-CB7FA663BAAD}" type="slidenum">
              <a:rPr lang="en-US" altLang="ro-RO" smtClean="0"/>
              <a:pPr/>
              <a:t>20</a:t>
            </a:fld>
            <a:endParaRPr lang="en-US" altLang="ro-RO"/>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179387"/>
            <a:ext cx="8920163" cy="1159555"/>
          </a:xfrm>
        </p:spPr>
        <p:txBody>
          <a:bodyPr/>
          <a:lstStyle/>
          <a:p>
            <a:pPr algn="ctr" eaLnBrk="1" hangingPunct="1"/>
            <a:r>
              <a:rPr lang="ro-RO" altLang="ro-RO" sz="2800" dirty="0" smtClean="0"/>
              <a:t>Legea 10/1995 - Lipsuri</a:t>
            </a:r>
            <a:r>
              <a:rPr lang="ro-RO" altLang="ro-RO" sz="2400" dirty="0" smtClean="0"/>
              <a:t/>
            </a:r>
            <a:br>
              <a:rPr lang="ro-RO" altLang="ro-RO" sz="2400" dirty="0" smtClean="0"/>
            </a:br>
            <a:endParaRPr lang="en-US" altLang="ro-RO" sz="2400" dirty="0" smtClean="0"/>
          </a:p>
        </p:txBody>
      </p:sp>
      <p:sp>
        <p:nvSpPr>
          <p:cNvPr id="4" name="Subtitle 3"/>
          <p:cNvSpPr>
            <a:spLocks noGrp="1"/>
          </p:cNvSpPr>
          <p:nvPr>
            <p:ph type="subTitle" idx="1"/>
          </p:nvPr>
        </p:nvSpPr>
        <p:spPr>
          <a:xfrm>
            <a:off x="604157" y="1126673"/>
            <a:ext cx="9192986" cy="4735286"/>
          </a:xfrm>
        </p:spPr>
        <p:txBody>
          <a:bodyPr>
            <a:normAutofit/>
          </a:bodyPr>
          <a:lstStyle/>
          <a:p>
            <a:pPr marL="342900" indent="-342900" algn="l">
              <a:buAutoNum type="arabicPeriod"/>
            </a:pPr>
            <a:r>
              <a:rPr lang="ro-RO" sz="2000" b="1" dirty="0" smtClean="0"/>
              <a:t>identifică părțile implicate în realizarea/administrarea construcțiilor. sunt specificate </a:t>
            </a:r>
            <a:r>
              <a:rPr lang="en-US" sz="2000" b="1" dirty="0" smtClean="0"/>
              <a:t>c</a:t>
            </a:r>
            <a:r>
              <a:rPr lang="ro-RO" sz="2000" b="1" dirty="0" smtClean="0"/>
              <a:t>âteva obligații și răspunderi dar nu suficiente pentru a clarifica fără echivoc răspunderea și cine pe cine verifică;</a:t>
            </a:r>
          </a:p>
          <a:p>
            <a:pPr marL="342900" indent="-342900" algn="l">
              <a:buAutoNum type="arabicPeriod"/>
            </a:pPr>
            <a:r>
              <a:rPr lang="ro-RO" sz="2000" b="1" dirty="0" smtClean="0"/>
              <a:t>sunt menționate 12 componente ale sistemului calității, dar nu este specificat exact tot modul de funcționare al sistemului. Nu este prezentat explicit parcursul unei investiții și felul cum factorii implicați concură la realizarea investiției. Sistemul calității în construcții trebuie să fie înteles și de persoane care nu sunt specialiști în construcții (investitori, juriști, administrație publică)</a:t>
            </a:r>
          </a:p>
          <a:p>
            <a:pPr marL="342900" indent="-342900" algn="l">
              <a:buAutoNum type="arabicPeriod"/>
            </a:pPr>
            <a:r>
              <a:rPr lang="ro-RO" sz="2000" b="1" dirty="0" smtClean="0"/>
              <a:t>lipsesc regulile referitoare la aplicarea diferențiată a sistemului legislativ în funcție de categoria de importanță a construcției.</a:t>
            </a:r>
          </a:p>
          <a:p>
            <a:pPr marL="342900" indent="-342900" algn="l">
              <a:buAutoNum type="arabicPeriod"/>
            </a:pPr>
            <a:endParaRPr lang="ro-RO" sz="2600" b="1" dirty="0" smtClean="0"/>
          </a:p>
          <a:p>
            <a:pPr marL="342900" indent="-342900" algn="l">
              <a:buAutoNum type="arabicPeriod"/>
            </a:pPr>
            <a:endParaRPr lang="vi-VN" sz="2600" dirty="0" smtClean="0"/>
          </a:p>
          <a:p>
            <a:pPr algn="l"/>
            <a:endParaRPr lang="en-US" sz="1500" dirty="0" smtClean="0">
              <a:solidFill>
                <a:schemeClr val="accent6">
                  <a:lumMod val="60000"/>
                  <a:lumOff val="40000"/>
                </a:schemeClr>
              </a:solidFill>
            </a:endParaRPr>
          </a:p>
          <a:p>
            <a:pPr algn="l" eaLnBrk="1" hangingPunct="1">
              <a:buFontTx/>
              <a:buChar char="-"/>
            </a:pPr>
            <a:endParaRPr lang="ro-RO" altLang="ro-RO" dirty="0" smtClean="0">
              <a:solidFill>
                <a:srgbClr val="7F7F7F"/>
              </a:solidFill>
            </a:endParaRPr>
          </a:p>
        </p:txBody>
      </p:sp>
      <p:sp>
        <p:nvSpPr>
          <p:cNvPr id="7" name="TextBox 6"/>
          <p:cNvSpPr txBox="1"/>
          <p:nvPr/>
        </p:nvSpPr>
        <p:spPr>
          <a:xfrm>
            <a:off x="1242060" y="5225415"/>
            <a:ext cx="2910840" cy="64633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ro-RO" dirty="0" smtClean="0"/>
              <a:t>Simplu</a:t>
            </a:r>
          </a:p>
          <a:p>
            <a:r>
              <a:rPr lang="ro-RO" dirty="0" smtClean="0"/>
              <a:t>Categoria D de importanță</a:t>
            </a:r>
            <a:endParaRPr lang="en-US" dirty="0"/>
          </a:p>
        </p:txBody>
      </p:sp>
      <p:sp>
        <p:nvSpPr>
          <p:cNvPr id="8" name="TextBox 7"/>
          <p:cNvSpPr txBox="1"/>
          <p:nvPr/>
        </p:nvSpPr>
        <p:spPr>
          <a:xfrm>
            <a:off x="6010275" y="5219700"/>
            <a:ext cx="2910840" cy="64633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ro-RO" dirty="0" smtClean="0"/>
              <a:t>Complex</a:t>
            </a:r>
          </a:p>
          <a:p>
            <a:r>
              <a:rPr lang="ro-RO" dirty="0" smtClean="0"/>
              <a:t>Categoria A de importanță</a:t>
            </a:r>
            <a:endParaRPr lang="en-US" dirty="0"/>
          </a:p>
        </p:txBody>
      </p:sp>
      <p:sp>
        <p:nvSpPr>
          <p:cNvPr id="9" name="Right Arrow 8"/>
          <p:cNvSpPr/>
          <p:nvPr/>
        </p:nvSpPr>
        <p:spPr>
          <a:xfrm>
            <a:off x="4612005" y="528828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6465EA87-E410-4F80-ADF2-CB7FA663BAAD}" type="slidenum">
              <a:rPr lang="en-US" altLang="ro-RO" smtClean="0"/>
              <a:pPr/>
              <a:t>21</a:t>
            </a:fld>
            <a:endParaRPr lang="en-US" altLang="ro-RO"/>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168684" y="617220"/>
            <a:ext cx="7023316" cy="36423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o-RO" smtClean="0">
                <a:solidFill>
                  <a:schemeClr val="tx1"/>
                </a:solidFill>
              </a:rPr>
              <a:t>REGULAMENTE </a:t>
            </a:r>
          </a:p>
          <a:p>
            <a:pPr algn="r"/>
            <a:r>
              <a:rPr lang="ro-RO" smtClean="0">
                <a:solidFill>
                  <a:schemeClr val="tx1"/>
                </a:solidFill>
              </a:rPr>
              <a:t>pentru </a:t>
            </a:r>
          </a:p>
          <a:p>
            <a:pPr algn="r"/>
            <a:r>
              <a:rPr lang="ro-RO" smtClean="0">
                <a:solidFill>
                  <a:schemeClr val="tx1"/>
                </a:solidFill>
              </a:rPr>
              <a:t>COMPONENTE</a:t>
            </a:r>
          </a:p>
          <a:p>
            <a:pPr algn="r"/>
            <a:r>
              <a:rPr lang="ro-RO" smtClean="0">
                <a:solidFill>
                  <a:schemeClr val="tx1"/>
                </a:solidFill>
              </a:rPr>
              <a:t>ALE SISTEMULUI</a:t>
            </a:r>
          </a:p>
          <a:p>
            <a:pPr algn="r"/>
            <a:r>
              <a:rPr lang="ro-RO" smtClean="0">
                <a:solidFill>
                  <a:schemeClr val="tx1"/>
                </a:solidFill>
              </a:rPr>
              <a:t>CALITĂȚII </a:t>
            </a:r>
          </a:p>
          <a:p>
            <a:pPr algn="r"/>
            <a:r>
              <a:rPr lang="ro-RO" smtClean="0">
                <a:solidFill>
                  <a:schemeClr val="tx1"/>
                </a:solidFill>
              </a:rPr>
              <a:t>î</a:t>
            </a:r>
            <a:r>
              <a:rPr lang="en-US" smtClean="0">
                <a:solidFill>
                  <a:schemeClr val="tx1"/>
                </a:solidFill>
              </a:rPr>
              <a:t>n </a:t>
            </a:r>
            <a:r>
              <a:rPr lang="en-US" dirty="0" smtClean="0">
                <a:solidFill>
                  <a:schemeClr val="tx1"/>
                </a:solidFill>
              </a:rPr>
              <a:t>curs de</a:t>
            </a:r>
          </a:p>
          <a:p>
            <a:pPr algn="r"/>
            <a:r>
              <a:rPr lang="en-US" dirty="0" err="1" smtClean="0">
                <a:solidFill>
                  <a:schemeClr val="tx1"/>
                </a:solidFill>
              </a:rPr>
              <a:t>modificare</a:t>
            </a:r>
            <a:r>
              <a:rPr lang="ro-RO" dirty="0" smtClean="0">
                <a:solidFill>
                  <a:schemeClr val="tx1"/>
                </a:solidFill>
              </a:rPr>
              <a:t> </a:t>
            </a:r>
          </a:p>
          <a:p>
            <a:pPr algn="r"/>
            <a:r>
              <a:rPr lang="ro-RO" dirty="0" smtClean="0">
                <a:solidFill>
                  <a:schemeClr val="tx1"/>
                </a:solidFill>
              </a:rPr>
              <a:t>î</a:t>
            </a:r>
            <a:r>
              <a:rPr lang="ro-RO" smtClean="0">
                <a:solidFill>
                  <a:schemeClr val="tx1"/>
                </a:solidFill>
              </a:rPr>
              <a:t>n </a:t>
            </a:r>
            <a:r>
              <a:rPr lang="ro-RO" dirty="0" smtClean="0">
                <a:solidFill>
                  <a:schemeClr val="tx1"/>
                </a:solidFill>
              </a:rPr>
              <a:t>12 luni </a:t>
            </a:r>
          </a:p>
          <a:p>
            <a:pPr algn="r"/>
            <a:r>
              <a:rPr lang="ro-RO" dirty="0" smtClean="0">
                <a:solidFill>
                  <a:schemeClr val="tx1"/>
                </a:solidFill>
              </a:rPr>
              <a:t>(</a:t>
            </a:r>
            <a:r>
              <a:rPr lang="ro-RO" smtClean="0">
                <a:solidFill>
                  <a:schemeClr val="tx1"/>
                </a:solidFill>
              </a:rPr>
              <a:t>din sept</a:t>
            </a:r>
          </a:p>
          <a:p>
            <a:pPr algn="r"/>
            <a:r>
              <a:rPr lang="ro-RO" smtClean="0">
                <a:solidFill>
                  <a:schemeClr val="tx1"/>
                </a:solidFill>
              </a:rPr>
              <a:t> </a:t>
            </a:r>
            <a:r>
              <a:rPr lang="ro-RO" dirty="0" smtClean="0">
                <a:solidFill>
                  <a:schemeClr val="tx1"/>
                </a:solidFill>
              </a:rPr>
              <a:t>2015)  </a:t>
            </a:r>
            <a:endParaRPr lang="en-US" dirty="0">
              <a:solidFill>
                <a:schemeClr val="tx1"/>
              </a:solidFill>
            </a:endParaRPr>
          </a:p>
        </p:txBody>
      </p:sp>
      <p:sp>
        <p:nvSpPr>
          <p:cNvPr id="7" name="Title 1"/>
          <p:cNvSpPr txBox="1">
            <a:spLocks/>
          </p:cNvSpPr>
          <p:nvPr/>
        </p:nvSpPr>
        <p:spPr bwMode="auto">
          <a:xfrm>
            <a:off x="563563" y="0"/>
            <a:ext cx="8596312"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ro-RO" altLang="ro-RO" sz="2800" dirty="0" smtClean="0">
                <a:solidFill>
                  <a:schemeClr val="accent1"/>
                </a:solidFill>
                <a:latin typeface="+mj-lt"/>
                <a:ea typeface="+mj-ea"/>
                <a:cs typeface="+mj-cs"/>
              </a:rPr>
              <a:t>Elementele </a:t>
            </a:r>
            <a:r>
              <a:rPr kumimoji="0" lang="en-US" altLang="ro-RO" sz="2800" b="0" i="0" u="none" strike="noStrike" kern="1200" cap="none" spc="0" normalizeH="0" baseline="0" noProof="0" dirty="0" err="1" smtClean="0">
                <a:ln>
                  <a:noFill/>
                </a:ln>
                <a:solidFill>
                  <a:schemeClr val="accent1"/>
                </a:solidFill>
                <a:effectLst/>
                <a:uLnTx/>
                <a:uFillTx/>
                <a:latin typeface="+mj-lt"/>
                <a:ea typeface="+mj-ea"/>
                <a:cs typeface="+mj-cs"/>
              </a:rPr>
              <a:t>cadrul</a:t>
            </a:r>
            <a:r>
              <a:rPr kumimoji="0" lang="ro-RO" altLang="ro-RO" sz="2800" b="0" i="0" u="none" strike="noStrike" kern="1200" cap="none" spc="0" normalizeH="0" baseline="0" noProof="0" dirty="0" smtClean="0">
                <a:ln>
                  <a:noFill/>
                </a:ln>
                <a:solidFill>
                  <a:schemeClr val="accent1"/>
                </a:solidFill>
                <a:effectLst/>
                <a:uLnTx/>
                <a:uFillTx/>
                <a:latin typeface="+mj-lt"/>
                <a:ea typeface="+mj-ea"/>
                <a:cs typeface="+mj-cs"/>
              </a:rPr>
              <a:t>ui</a:t>
            </a:r>
            <a:r>
              <a:rPr kumimoji="0" lang="en-US" altLang="ro-RO" sz="2800" b="0" i="0" u="none" strike="noStrike" kern="1200" cap="none" spc="0" normalizeH="0" baseline="0" noProof="0" dirty="0" smtClean="0">
                <a:ln>
                  <a:noFill/>
                </a:ln>
                <a:solidFill>
                  <a:schemeClr val="accent1"/>
                </a:solidFill>
                <a:effectLst/>
                <a:uLnTx/>
                <a:uFillTx/>
                <a:latin typeface="+mj-lt"/>
                <a:ea typeface="+mj-ea"/>
                <a:cs typeface="+mj-cs"/>
              </a:rPr>
              <a:t> </a:t>
            </a:r>
            <a:r>
              <a:rPr kumimoji="0" lang="en-US" altLang="ro-RO" sz="2800" b="0" i="0" u="none" strike="noStrike" kern="1200" cap="none" spc="0" normalizeH="0" baseline="0" noProof="0" dirty="0" err="1" smtClean="0">
                <a:ln>
                  <a:noFill/>
                </a:ln>
                <a:solidFill>
                  <a:schemeClr val="accent1"/>
                </a:solidFill>
                <a:effectLst/>
                <a:uLnTx/>
                <a:uFillTx/>
                <a:latin typeface="+mj-lt"/>
                <a:ea typeface="+mj-ea"/>
                <a:cs typeface="+mj-cs"/>
              </a:rPr>
              <a:t>legislativ</a:t>
            </a:r>
            <a:r>
              <a:rPr kumimoji="0" lang="ro-RO" altLang="ro-RO" sz="2800" b="0" i="0" u="none" strike="noStrike" kern="1200" cap="none" spc="0" normalizeH="0" baseline="0" noProof="0" dirty="0" smtClean="0">
                <a:ln>
                  <a:noFill/>
                </a:ln>
                <a:solidFill>
                  <a:schemeClr val="accent1"/>
                </a:solidFill>
                <a:effectLst/>
                <a:uLnTx/>
                <a:uFillTx/>
                <a:latin typeface="+mj-lt"/>
                <a:ea typeface="+mj-ea"/>
                <a:cs typeface="+mj-cs"/>
              </a:rPr>
              <a:t> în construcții</a:t>
            </a:r>
            <a:endParaRPr kumimoji="0" lang="en-US" altLang="ro-RO" sz="2800" b="0" i="0" u="none" strike="noStrike" kern="1200" cap="none" spc="0" normalizeH="0" baseline="0" noProof="0" dirty="0" smtClean="0">
              <a:ln>
                <a:noFill/>
              </a:ln>
              <a:solidFill>
                <a:schemeClr val="accent1"/>
              </a:solidFill>
              <a:effectLst/>
              <a:uLnTx/>
              <a:uFillTx/>
              <a:latin typeface="+mj-lt"/>
              <a:ea typeface="+mj-ea"/>
              <a:cs typeface="+mj-cs"/>
            </a:endParaRPr>
          </a:p>
        </p:txBody>
      </p:sp>
      <p:sp>
        <p:nvSpPr>
          <p:cNvPr id="9" name="Rounded Rectangle 8"/>
          <p:cNvSpPr/>
          <p:nvPr/>
        </p:nvSpPr>
        <p:spPr>
          <a:xfrm>
            <a:off x="244929" y="1804168"/>
            <a:ext cx="4343400" cy="922703"/>
          </a:xfrm>
          <a:prstGeom prst="roundRect">
            <a:avLst/>
          </a:prstGeom>
          <a:solidFill>
            <a:schemeClr val="accent1"/>
          </a:solidFill>
          <a:ln w="44450">
            <a:solidFill>
              <a:schemeClr val="accent5">
                <a:shade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ltLang="ro-RO" dirty="0" smtClean="0"/>
          </a:p>
          <a:p>
            <a:pPr algn="ctr"/>
            <a:endParaRPr lang="en-US" dirty="0"/>
          </a:p>
        </p:txBody>
      </p:sp>
      <p:sp>
        <p:nvSpPr>
          <p:cNvPr id="10" name="Rounded Rectangle 9"/>
          <p:cNvSpPr/>
          <p:nvPr/>
        </p:nvSpPr>
        <p:spPr>
          <a:xfrm>
            <a:off x="179520" y="4398548"/>
            <a:ext cx="4415339" cy="8059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ro-RO" dirty="0" smtClean="0"/>
          </a:p>
          <a:p>
            <a:pPr algn="ctr"/>
            <a:r>
              <a:rPr lang="en-US" altLang="ro-RO" dirty="0" err="1" smtClean="0"/>
              <a:t>Legea</a:t>
            </a:r>
            <a:r>
              <a:rPr lang="en-US" altLang="ro-RO" dirty="0" smtClean="0"/>
              <a:t> </a:t>
            </a:r>
            <a:r>
              <a:rPr lang="en-US" altLang="ro-RO" smtClean="0"/>
              <a:t>50/1991 republicata </a:t>
            </a:r>
            <a:r>
              <a:rPr lang="en-US" altLang="ro-RO" dirty="0" smtClean="0"/>
              <a:t>in </a:t>
            </a:r>
            <a:r>
              <a:rPr lang="en-US" altLang="ro-RO" smtClean="0"/>
              <a:t>201</a:t>
            </a:r>
            <a:r>
              <a:rPr lang="ro-RO" altLang="ro-RO" smtClean="0"/>
              <a:t>4 privind autorizarea lucrărilor de construire/demolare</a:t>
            </a:r>
            <a:r>
              <a:rPr lang="en-US" altLang="ro-RO" smtClean="0"/>
              <a:t> </a:t>
            </a:r>
            <a:endParaRPr lang="en-US" altLang="ro-RO" dirty="0" smtClean="0"/>
          </a:p>
          <a:p>
            <a:pPr algn="ctr"/>
            <a:endParaRPr lang="en-US" dirty="0"/>
          </a:p>
        </p:txBody>
      </p:sp>
      <p:sp>
        <p:nvSpPr>
          <p:cNvPr id="11" name="Rounded Rectangle 10"/>
          <p:cNvSpPr/>
          <p:nvPr/>
        </p:nvSpPr>
        <p:spPr>
          <a:xfrm>
            <a:off x="91441" y="5447782"/>
            <a:ext cx="3928110" cy="11856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ro-RO" dirty="0" smtClean="0"/>
          </a:p>
          <a:p>
            <a:pPr algn="ctr"/>
            <a:r>
              <a:rPr lang="en-US" altLang="ro-RO" dirty="0" err="1" smtClean="0">
                <a:solidFill>
                  <a:schemeClr val="tx1"/>
                </a:solidFill>
              </a:rPr>
              <a:t>Legea</a:t>
            </a:r>
            <a:r>
              <a:rPr lang="en-US" altLang="ro-RO" dirty="0" smtClean="0">
                <a:solidFill>
                  <a:schemeClr val="tx1"/>
                </a:solidFill>
              </a:rPr>
              <a:t> </a:t>
            </a:r>
            <a:r>
              <a:rPr lang="ro-RO" altLang="ro-RO" dirty="0" smtClean="0">
                <a:solidFill>
                  <a:schemeClr val="tx1"/>
                </a:solidFill>
              </a:rPr>
              <a:t>350</a:t>
            </a:r>
            <a:r>
              <a:rPr lang="en-US" altLang="ro-RO" dirty="0" smtClean="0">
                <a:solidFill>
                  <a:schemeClr val="tx1"/>
                </a:solidFill>
              </a:rPr>
              <a:t>/</a:t>
            </a:r>
            <a:r>
              <a:rPr lang="ro-RO" altLang="ro-RO" dirty="0" smtClean="0">
                <a:solidFill>
                  <a:schemeClr val="tx1"/>
                </a:solidFill>
              </a:rPr>
              <a:t>2001</a:t>
            </a:r>
            <a:r>
              <a:rPr lang="en-US" altLang="ro-RO" dirty="0" smtClean="0">
                <a:solidFill>
                  <a:schemeClr val="tx1"/>
                </a:solidFill>
              </a:rPr>
              <a:t> </a:t>
            </a:r>
            <a:r>
              <a:rPr lang="en-US" altLang="ro-RO" dirty="0" err="1" smtClean="0">
                <a:solidFill>
                  <a:schemeClr val="tx1"/>
                </a:solidFill>
              </a:rPr>
              <a:t>republicata</a:t>
            </a:r>
            <a:r>
              <a:rPr lang="en-US" altLang="ro-RO" dirty="0" smtClean="0">
                <a:solidFill>
                  <a:schemeClr val="tx1"/>
                </a:solidFill>
              </a:rPr>
              <a:t> </a:t>
            </a:r>
            <a:r>
              <a:rPr lang="ro-RO" altLang="ro-RO" dirty="0" smtClean="0">
                <a:solidFill>
                  <a:schemeClr val="tx1"/>
                </a:solidFill>
              </a:rPr>
              <a:t>î</a:t>
            </a:r>
            <a:r>
              <a:rPr lang="en-US" altLang="ro-RO" dirty="0" smtClean="0">
                <a:solidFill>
                  <a:schemeClr val="tx1"/>
                </a:solidFill>
              </a:rPr>
              <a:t>n 201</a:t>
            </a:r>
            <a:r>
              <a:rPr lang="ro-RO" altLang="ro-RO" dirty="0" smtClean="0">
                <a:solidFill>
                  <a:schemeClr val="tx1"/>
                </a:solidFill>
              </a:rPr>
              <a:t>3</a:t>
            </a:r>
            <a:r>
              <a:rPr lang="en-US" altLang="ro-RO" dirty="0" smtClean="0">
                <a:solidFill>
                  <a:schemeClr val="tx1"/>
                </a:solidFill>
              </a:rPr>
              <a:t> –</a:t>
            </a:r>
            <a:r>
              <a:rPr lang="ro-RO" altLang="ro-RO" dirty="0" smtClean="0">
                <a:solidFill>
                  <a:schemeClr val="tx1"/>
                </a:solidFill>
              </a:rPr>
              <a:t> Legea amenajării teritoriului și urbanismului</a:t>
            </a:r>
            <a:r>
              <a:rPr lang="en-US" altLang="ro-RO" dirty="0" smtClean="0"/>
              <a:t> </a:t>
            </a:r>
          </a:p>
          <a:p>
            <a:pPr algn="ctr"/>
            <a:endParaRPr lang="en-US" dirty="0"/>
          </a:p>
        </p:txBody>
      </p:sp>
      <p:sp>
        <p:nvSpPr>
          <p:cNvPr id="12" name="Rounded Rectangle 11"/>
          <p:cNvSpPr/>
          <p:nvPr/>
        </p:nvSpPr>
        <p:spPr>
          <a:xfrm>
            <a:off x="5347560" y="850470"/>
            <a:ext cx="4573679" cy="43395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mtClean="0">
                <a:solidFill>
                  <a:schemeClr val="tx1"/>
                </a:solidFill>
              </a:rPr>
              <a:t>HG 27</a:t>
            </a:r>
            <a:r>
              <a:rPr lang="ro-RO" smtClean="0">
                <a:solidFill>
                  <a:schemeClr val="tx1"/>
                </a:solidFill>
              </a:rPr>
              <a:t>3</a:t>
            </a:r>
            <a:r>
              <a:rPr lang="en-US" smtClean="0">
                <a:solidFill>
                  <a:schemeClr val="tx1"/>
                </a:solidFill>
              </a:rPr>
              <a:t>/1994 </a:t>
            </a:r>
            <a:r>
              <a:rPr lang="en-US" dirty="0" smtClean="0">
                <a:solidFill>
                  <a:schemeClr val="tx1"/>
                </a:solidFill>
              </a:rPr>
              <a:t>– </a:t>
            </a:r>
            <a:r>
              <a:rPr lang="en-US" dirty="0" err="1" smtClean="0">
                <a:solidFill>
                  <a:schemeClr val="tx1"/>
                </a:solidFill>
              </a:rPr>
              <a:t>Recep</a:t>
            </a:r>
            <a:r>
              <a:rPr lang="ro-RO" dirty="0" smtClean="0">
                <a:solidFill>
                  <a:schemeClr val="tx1"/>
                </a:solidFill>
              </a:rPr>
              <a:t>ț</a:t>
            </a:r>
            <a:r>
              <a:rPr lang="en-US" dirty="0" err="1" smtClean="0">
                <a:solidFill>
                  <a:schemeClr val="tx1"/>
                </a:solidFill>
              </a:rPr>
              <a:t>ia</a:t>
            </a:r>
            <a:r>
              <a:rPr lang="en-US" dirty="0" smtClean="0">
                <a:solidFill>
                  <a:schemeClr val="tx1"/>
                </a:solidFill>
              </a:rPr>
              <a:t> </a:t>
            </a:r>
            <a:r>
              <a:rPr lang="en-US" dirty="0" err="1" smtClean="0">
                <a:solidFill>
                  <a:schemeClr val="tx1"/>
                </a:solidFill>
              </a:rPr>
              <a:t>constru</a:t>
            </a:r>
            <a:r>
              <a:rPr lang="ro-RO" dirty="0" smtClean="0">
                <a:solidFill>
                  <a:schemeClr val="tx1"/>
                </a:solidFill>
              </a:rPr>
              <a:t>cțiilor</a:t>
            </a:r>
            <a:endParaRPr lang="en-US" dirty="0"/>
          </a:p>
        </p:txBody>
      </p:sp>
      <p:sp>
        <p:nvSpPr>
          <p:cNvPr id="13" name="Rounded Rectangle 12"/>
          <p:cNvSpPr/>
          <p:nvPr/>
        </p:nvSpPr>
        <p:spPr>
          <a:xfrm>
            <a:off x="5370679" y="1431527"/>
            <a:ext cx="4520081" cy="51144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dirty="0" smtClean="0">
                <a:solidFill>
                  <a:schemeClr val="tx1"/>
                </a:solidFill>
              </a:rPr>
              <a:t>HG 925/1995 – Verificarea proiectelor / Expertize tehnice</a:t>
            </a:r>
            <a:endParaRPr lang="en-US" dirty="0">
              <a:solidFill>
                <a:schemeClr val="tx1"/>
              </a:solidFill>
            </a:endParaRPr>
          </a:p>
        </p:txBody>
      </p:sp>
      <p:sp>
        <p:nvSpPr>
          <p:cNvPr id="14" name="Rounded Rectangle 13"/>
          <p:cNvSpPr/>
          <p:nvPr/>
        </p:nvSpPr>
        <p:spPr>
          <a:xfrm>
            <a:off x="5386178" y="2105960"/>
            <a:ext cx="4489341" cy="5269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dirty="0" smtClean="0"/>
              <a:t>HG 766/1997 - Regulamente privind      calitatea în construcții</a:t>
            </a:r>
            <a:endParaRPr lang="en-US" dirty="0"/>
          </a:p>
        </p:txBody>
      </p:sp>
      <p:sp>
        <p:nvSpPr>
          <p:cNvPr id="15" name="Rounded Rectangle 14"/>
          <p:cNvSpPr/>
          <p:nvPr/>
        </p:nvSpPr>
        <p:spPr>
          <a:xfrm>
            <a:off x="5386436" y="2742295"/>
            <a:ext cx="4466223" cy="5656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dirty="0" smtClean="0"/>
              <a:t>HG 203/2003 – Regulament privind tipurile de reglementări tehnice </a:t>
            </a:r>
            <a:endParaRPr lang="en-US" dirty="0"/>
          </a:p>
        </p:txBody>
      </p:sp>
      <p:cxnSp>
        <p:nvCxnSpPr>
          <p:cNvPr id="16" name="Straight Arrow Connector 15"/>
          <p:cNvCxnSpPr>
            <a:stCxn id="9" idx="3"/>
          </p:cNvCxnSpPr>
          <p:nvPr/>
        </p:nvCxnSpPr>
        <p:spPr>
          <a:xfrm>
            <a:off x="4588329" y="2265520"/>
            <a:ext cx="604157" cy="415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ight Brace 16"/>
          <p:cNvSpPr/>
          <p:nvPr/>
        </p:nvSpPr>
        <p:spPr>
          <a:xfrm>
            <a:off x="10005060" y="1013460"/>
            <a:ext cx="403731" cy="2933700"/>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Rounded Rectangle 17"/>
          <p:cNvSpPr/>
          <p:nvPr/>
        </p:nvSpPr>
        <p:spPr>
          <a:xfrm>
            <a:off x="5270423" y="4393704"/>
            <a:ext cx="3804835" cy="81366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ro-RO" dirty="0" smtClean="0"/>
          </a:p>
          <a:p>
            <a:pPr algn="ctr"/>
            <a:r>
              <a:rPr lang="ro-RO" altLang="ro-RO" dirty="0" smtClean="0"/>
              <a:t>O</a:t>
            </a:r>
            <a:r>
              <a:rPr lang="en-US" altLang="ro-RO" dirty="0" smtClean="0"/>
              <a:t>G</a:t>
            </a:r>
            <a:r>
              <a:rPr lang="ro-RO" altLang="ro-RO" dirty="0" smtClean="0"/>
              <a:t> 839-2009 actualizat in 2014 – Norme metodologice de aplicare a Legii 50/1991 </a:t>
            </a:r>
            <a:r>
              <a:rPr lang="en-US" altLang="ro-RO" dirty="0" smtClean="0"/>
              <a:t> </a:t>
            </a:r>
          </a:p>
          <a:p>
            <a:pPr algn="ctr"/>
            <a:endParaRPr lang="en-US" dirty="0"/>
          </a:p>
        </p:txBody>
      </p:sp>
      <p:cxnSp>
        <p:nvCxnSpPr>
          <p:cNvPr id="19" name="Straight Arrow Connector 18"/>
          <p:cNvCxnSpPr>
            <a:stCxn id="10" idx="3"/>
            <a:endCxn id="18" idx="1"/>
          </p:cNvCxnSpPr>
          <p:nvPr/>
        </p:nvCxnSpPr>
        <p:spPr>
          <a:xfrm flipV="1">
            <a:off x="4594859" y="4800535"/>
            <a:ext cx="675564" cy="9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98618" y="1960813"/>
            <a:ext cx="4238786" cy="60277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ro-RO" smtClean="0">
                <a:solidFill>
                  <a:schemeClr val="tx1"/>
                </a:solidFill>
              </a:rPr>
              <a:t>Legea 10/1995 republicata </a:t>
            </a:r>
            <a:r>
              <a:rPr lang="ro-RO" altLang="ro-RO" smtClean="0">
                <a:solidFill>
                  <a:schemeClr val="tx1"/>
                </a:solidFill>
              </a:rPr>
              <a:t>în</a:t>
            </a:r>
            <a:r>
              <a:rPr lang="en-US" altLang="ro-RO" smtClean="0">
                <a:solidFill>
                  <a:schemeClr val="tx1"/>
                </a:solidFill>
              </a:rPr>
              <a:t> 2015</a:t>
            </a:r>
            <a:r>
              <a:rPr lang="ro-RO" altLang="ro-RO" smtClean="0">
                <a:solidFill>
                  <a:schemeClr val="tx1"/>
                </a:solidFill>
              </a:rPr>
              <a:t> privind calitatea în construcții</a:t>
            </a:r>
            <a:r>
              <a:rPr lang="en-US" altLang="ro-RO" smtClean="0">
                <a:solidFill>
                  <a:schemeClr val="tx1"/>
                </a:solidFill>
              </a:rPr>
              <a:t> </a:t>
            </a:r>
            <a:endParaRPr lang="en-US" altLang="ro-RO" dirty="0" smtClean="0">
              <a:solidFill>
                <a:schemeClr val="tx1"/>
              </a:solidFill>
            </a:endParaRPr>
          </a:p>
        </p:txBody>
      </p:sp>
      <p:sp>
        <p:nvSpPr>
          <p:cNvPr id="20" name="Rounded Rectangle 19"/>
          <p:cNvSpPr/>
          <p:nvPr/>
        </p:nvSpPr>
        <p:spPr>
          <a:xfrm>
            <a:off x="5516880" y="3428095"/>
            <a:ext cx="4328160" cy="7476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smtClean="0"/>
              <a:t>HG </a:t>
            </a:r>
            <a:r>
              <a:rPr lang="en-US" smtClean="0"/>
              <a:t>28</a:t>
            </a:r>
            <a:r>
              <a:rPr lang="ro-RO" smtClean="0"/>
              <a:t>/2003 </a:t>
            </a:r>
            <a:r>
              <a:rPr lang="ro-RO" dirty="0" smtClean="0"/>
              <a:t>– Regulament </a:t>
            </a:r>
            <a:r>
              <a:rPr lang="ro-RO" smtClean="0"/>
              <a:t>privind conținutul cadru al documentației tehnico-economice afer. invest. pub.</a:t>
            </a:r>
            <a:endParaRPr lang="en-US" dirty="0"/>
          </a:p>
        </p:txBody>
      </p:sp>
      <p:sp>
        <p:nvSpPr>
          <p:cNvPr id="24" name="Rounded Rectangle 23"/>
          <p:cNvSpPr/>
          <p:nvPr/>
        </p:nvSpPr>
        <p:spPr>
          <a:xfrm>
            <a:off x="4120515" y="5447782"/>
            <a:ext cx="3137535" cy="11856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ro-RO" dirty="0" smtClean="0"/>
          </a:p>
          <a:p>
            <a:r>
              <a:rPr lang="en-US" altLang="ro-RO" dirty="0" err="1" smtClean="0">
                <a:solidFill>
                  <a:schemeClr val="tx1"/>
                </a:solidFill>
              </a:rPr>
              <a:t>Legea</a:t>
            </a:r>
            <a:r>
              <a:rPr lang="en-US" altLang="ro-RO" dirty="0" smtClean="0">
                <a:solidFill>
                  <a:schemeClr val="tx1"/>
                </a:solidFill>
              </a:rPr>
              <a:t> 163/2015 </a:t>
            </a:r>
            <a:r>
              <a:rPr lang="en-US" altLang="ro-RO" dirty="0" err="1" smtClean="0">
                <a:solidFill>
                  <a:schemeClr val="tx1"/>
                </a:solidFill>
              </a:rPr>
              <a:t>privind</a:t>
            </a:r>
            <a:r>
              <a:rPr lang="en-US" altLang="ro-RO" dirty="0" smtClean="0">
                <a:solidFill>
                  <a:schemeClr val="tx1"/>
                </a:solidFill>
              </a:rPr>
              <a:t> </a:t>
            </a:r>
            <a:r>
              <a:rPr lang="en-US" altLang="ro-RO" dirty="0" err="1" smtClean="0">
                <a:solidFill>
                  <a:schemeClr val="tx1"/>
                </a:solidFill>
              </a:rPr>
              <a:t>standardizarea</a:t>
            </a:r>
            <a:r>
              <a:rPr lang="en-US" altLang="ro-RO" dirty="0" smtClean="0">
                <a:solidFill>
                  <a:schemeClr val="tx1"/>
                </a:solidFill>
              </a:rPr>
              <a:t> </a:t>
            </a:r>
            <a:r>
              <a:rPr lang="en-US" altLang="ro-RO" dirty="0" err="1" smtClean="0">
                <a:solidFill>
                  <a:schemeClr val="tx1"/>
                </a:solidFill>
              </a:rPr>
              <a:t>na</a:t>
            </a:r>
            <a:r>
              <a:rPr lang="ro-RO" altLang="ro-RO" dirty="0" smtClean="0">
                <a:solidFill>
                  <a:schemeClr val="tx1"/>
                </a:solidFill>
              </a:rPr>
              <a:t>ț</a:t>
            </a:r>
            <a:r>
              <a:rPr lang="en-US" altLang="ro-RO" dirty="0" err="1" smtClean="0">
                <a:solidFill>
                  <a:schemeClr val="tx1"/>
                </a:solidFill>
              </a:rPr>
              <a:t>ional</a:t>
            </a:r>
            <a:r>
              <a:rPr lang="ro-RO" altLang="ro-RO" dirty="0" smtClean="0">
                <a:solidFill>
                  <a:schemeClr val="tx1"/>
                </a:solidFill>
              </a:rPr>
              <a:t>ă</a:t>
            </a:r>
            <a:r>
              <a:rPr lang="en-US" altLang="ro-RO" dirty="0" smtClean="0"/>
              <a:t> </a:t>
            </a:r>
          </a:p>
          <a:p>
            <a:pPr algn="ctr"/>
            <a:endParaRPr lang="en-US" dirty="0"/>
          </a:p>
        </p:txBody>
      </p:sp>
      <p:sp>
        <p:nvSpPr>
          <p:cNvPr id="21" name="Rounded Rectangle 20"/>
          <p:cNvSpPr/>
          <p:nvPr/>
        </p:nvSpPr>
        <p:spPr>
          <a:xfrm>
            <a:off x="7359014" y="5447782"/>
            <a:ext cx="3137535" cy="11856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ro-RO" dirty="0" smtClean="0"/>
          </a:p>
          <a:p>
            <a:r>
              <a:rPr lang="en-US" altLang="ro-RO" dirty="0" err="1" smtClean="0">
                <a:solidFill>
                  <a:schemeClr val="tx1"/>
                </a:solidFill>
              </a:rPr>
              <a:t>Legea</a:t>
            </a:r>
            <a:r>
              <a:rPr lang="en-US" altLang="ro-RO" dirty="0" smtClean="0">
                <a:solidFill>
                  <a:schemeClr val="tx1"/>
                </a:solidFill>
              </a:rPr>
              <a:t> </a:t>
            </a:r>
            <a:r>
              <a:rPr lang="ro-RO" altLang="ro-RO" dirty="0" smtClean="0">
                <a:solidFill>
                  <a:schemeClr val="tx1"/>
                </a:solidFill>
              </a:rPr>
              <a:t>98/2016</a:t>
            </a:r>
            <a:r>
              <a:rPr lang="en-US" altLang="ro-RO" dirty="0" smtClean="0">
                <a:solidFill>
                  <a:schemeClr val="tx1"/>
                </a:solidFill>
              </a:rPr>
              <a:t> </a:t>
            </a:r>
            <a:r>
              <a:rPr lang="en-US" altLang="ro-RO" dirty="0" err="1" smtClean="0">
                <a:solidFill>
                  <a:schemeClr val="tx1"/>
                </a:solidFill>
              </a:rPr>
              <a:t>privind</a:t>
            </a:r>
            <a:r>
              <a:rPr lang="en-US" altLang="ro-RO" dirty="0" smtClean="0">
                <a:solidFill>
                  <a:schemeClr val="tx1"/>
                </a:solidFill>
              </a:rPr>
              <a:t> </a:t>
            </a:r>
            <a:r>
              <a:rPr lang="ro-RO" altLang="ro-RO" dirty="0" smtClean="0">
                <a:solidFill>
                  <a:schemeClr val="tx1"/>
                </a:solidFill>
              </a:rPr>
              <a:t>achizițiile publice</a:t>
            </a:r>
            <a:endParaRPr lang="en-US" altLang="ro-RO" dirty="0" smtClean="0"/>
          </a:p>
          <a:p>
            <a:pPr algn="ctr"/>
            <a:endParaRPr lang="en-US" dirty="0"/>
          </a:p>
        </p:txBody>
      </p:sp>
      <p:sp>
        <p:nvSpPr>
          <p:cNvPr id="3" name="Slide Number Placeholder 2"/>
          <p:cNvSpPr>
            <a:spLocks noGrp="1"/>
          </p:cNvSpPr>
          <p:nvPr>
            <p:ph type="sldNum" sz="quarter" idx="12"/>
          </p:nvPr>
        </p:nvSpPr>
        <p:spPr>
          <a:xfrm>
            <a:off x="11135455" y="6355063"/>
            <a:ext cx="684212" cy="365125"/>
          </a:xfrm>
        </p:spPr>
        <p:txBody>
          <a:bodyPr/>
          <a:lstStyle/>
          <a:p>
            <a:fld id="{6465EA87-E410-4F80-ADF2-CB7FA663BAAD}" type="slidenum">
              <a:rPr lang="en-US" altLang="ro-RO" smtClean="0">
                <a:solidFill>
                  <a:schemeClr val="bg1"/>
                </a:solidFill>
              </a:rPr>
              <a:pPr/>
              <a:t>22</a:t>
            </a:fld>
            <a:endParaRPr lang="en-US" altLang="ro-RO"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49275" y="123824"/>
            <a:ext cx="9194800" cy="981075"/>
          </a:xfrm>
        </p:spPr>
        <p:txBody>
          <a:bodyPr/>
          <a:lstStyle/>
          <a:p>
            <a:pPr algn="ctr" eaLnBrk="1" hangingPunct="1"/>
            <a:r>
              <a:rPr lang="ro-RO" altLang="ro-RO" sz="2800" b="1" dirty="0" smtClean="0"/>
              <a:t>H.G. nr.273/1994 - </a:t>
            </a:r>
            <a:r>
              <a:rPr lang="ro-RO" sz="2400" b="1" dirty="0" smtClean="0"/>
              <a:t>Regulamentul de recepție a lucrărilor de construcții și instalații aferente acestora</a:t>
            </a:r>
            <a:endParaRPr lang="en-US" altLang="ro-RO" sz="2400" dirty="0" smtClean="0"/>
          </a:p>
        </p:txBody>
      </p:sp>
      <p:sp>
        <p:nvSpPr>
          <p:cNvPr id="4" name="Subtitle 3"/>
          <p:cNvSpPr>
            <a:spLocks noGrp="1"/>
          </p:cNvSpPr>
          <p:nvPr>
            <p:ph type="subTitle" idx="1"/>
          </p:nvPr>
        </p:nvSpPr>
        <p:spPr>
          <a:xfrm>
            <a:off x="514804" y="1400175"/>
            <a:ext cx="8998857" cy="5162550"/>
          </a:xfrm>
        </p:spPr>
        <p:txBody>
          <a:bodyPr>
            <a:normAutofit/>
          </a:bodyPr>
          <a:lstStyle/>
          <a:p>
            <a:pPr algn="l"/>
            <a:r>
              <a:rPr lang="ro-RO" sz="2000" dirty="0" smtClean="0"/>
              <a:t>Prin actul de recepție se certifică faptul că executantul și-a îndeplinit obligațiile în conformitate cu prevederile contractului și ale documentației de execuție.</a:t>
            </a:r>
          </a:p>
          <a:p>
            <a:pPr algn="l"/>
            <a:r>
              <a:rPr lang="ro-RO" sz="2000" dirty="0" smtClean="0"/>
              <a:t>Recepția lucrărilor de construcții definite conform Lg.10-95 Art.2, din toate categoriile de importanță se realizeaza în doua etape: </a:t>
            </a:r>
            <a:endParaRPr lang="en-US" sz="2000" dirty="0" smtClean="0"/>
          </a:p>
          <a:p>
            <a:pPr algn="l"/>
            <a:r>
              <a:rPr lang="ro-RO" sz="2000" dirty="0" smtClean="0"/>
              <a:t>- recepția la terminarea lucrarilor; </a:t>
            </a:r>
            <a:endParaRPr lang="en-US" sz="2000" dirty="0" smtClean="0"/>
          </a:p>
          <a:p>
            <a:pPr algn="l"/>
            <a:r>
              <a:rPr lang="ro-RO" sz="2000" dirty="0" smtClean="0"/>
              <a:t>- recepția finala la expirarea perioadei de garantie. </a:t>
            </a:r>
          </a:p>
          <a:p>
            <a:pPr algn="l"/>
            <a:r>
              <a:rPr lang="ro-RO" sz="2000" dirty="0" smtClean="0"/>
              <a:t>Comisiile de receptie pentru constructii de locuinte parter, parter si un etaj, cu înalțimea la cornișă de maximum 8 metri, cu cel mult 4 apartamente, cu suprafața desfășurată de maximum 150 mp, pentru anexele gospodărești ale acestora, ...vor fi alcătuite din 2 membri: </a:t>
            </a:r>
            <a:r>
              <a:rPr lang="ro-RO" sz="2000" b="1" dirty="0" smtClean="0"/>
              <a:t>investitorul sau proprietarul și delegatul administratiei publice locale</a:t>
            </a:r>
            <a:r>
              <a:rPr lang="ro-RO" sz="2000" dirty="0" smtClean="0"/>
              <a:t>. </a:t>
            </a:r>
          </a:p>
          <a:p>
            <a:pPr algn="l"/>
            <a:r>
              <a:rPr lang="ro-RO" b="1" i="1" dirty="0">
                <a:solidFill>
                  <a:schemeClr val="accent2"/>
                </a:solidFill>
              </a:rPr>
              <a:t>Nu se face referire la categoria de importanță a construcției pentru procedura simplificată.  Este preluată </a:t>
            </a:r>
            <a:r>
              <a:rPr lang="ro-RO" b="1" i="1" dirty="0" smtClean="0">
                <a:solidFill>
                  <a:schemeClr val="accent2"/>
                </a:solidFill>
              </a:rPr>
              <a:t>descrierea construcțiilor </a:t>
            </a:r>
            <a:r>
              <a:rPr lang="ro-RO" b="1" i="1" dirty="0">
                <a:solidFill>
                  <a:schemeClr val="accent2"/>
                </a:solidFill>
              </a:rPr>
              <a:t>din Lg.50-91 </a:t>
            </a:r>
            <a:r>
              <a:rPr lang="ro-RO" b="1" i="1" dirty="0" smtClean="0">
                <a:solidFill>
                  <a:schemeClr val="accent2"/>
                </a:solidFill>
              </a:rPr>
              <a:t>!?</a:t>
            </a:r>
            <a:endParaRPr lang="en-US" b="1" i="1" dirty="0">
              <a:solidFill>
                <a:schemeClr val="accent2"/>
              </a:solidFill>
            </a:endParaRPr>
          </a:p>
          <a:p>
            <a:pPr algn="l"/>
            <a:endParaRPr lang="ro-RO" sz="2000" dirty="0" smtClean="0"/>
          </a:p>
          <a:p>
            <a:pPr algn="l"/>
            <a:endParaRPr lang="ro-RO" sz="2000" dirty="0" smtClean="0"/>
          </a:p>
          <a:p>
            <a:pPr algn="l"/>
            <a:endParaRPr lang="ro-RO" sz="2000" dirty="0" smtClean="0"/>
          </a:p>
          <a:p>
            <a:pPr algn="l"/>
            <a:endParaRPr lang="ro-RO" sz="2200" b="1" dirty="0" smtClean="0"/>
          </a:p>
        </p:txBody>
      </p:sp>
      <p:sp>
        <p:nvSpPr>
          <p:cNvPr id="6" name="TextBox 5"/>
          <p:cNvSpPr txBox="1"/>
          <p:nvPr/>
        </p:nvSpPr>
        <p:spPr>
          <a:xfrm>
            <a:off x="9705975" y="4143375"/>
            <a:ext cx="2200275" cy="203132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ro-RO" dirty="0" smtClean="0"/>
              <a:t>Procedura simplificată nu ține cont de categoria de importanță a construcției. Se refera doar la </a:t>
            </a:r>
            <a:r>
              <a:rPr lang="ro-RO" b="1" dirty="0" smtClean="0"/>
              <a:t>clădiri!</a:t>
            </a:r>
            <a:r>
              <a:rPr lang="ro-RO" dirty="0" smtClean="0"/>
              <a:t> </a:t>
            </a:r>
            <a:endParaRPr lang="en-US" dirty="0"/>
          </a:p>
        </p:txBody>
      </p:sp>
      <p:sp>
        <p:nvSpPr>
          <p:cNvPr id="3" name="Slide Number Placeholder 2"/>
          <p:cNvSpPr>
            <a:spLocks noGrp="1"/>
          </p:cNvSpPr>
          <p:nvPr>
            <p:ph type="sldNum" sz="quarter" idx="12"/>
          </p:nvPr>
        </p:nvSpPr>
        <p:spPr/>
        <p:txBody>
          <a:bodyPr/>
          <a:lstStyle/>
          <a:p>
            <a:fld id="{6465EA87-E410-4F80-ADF2-CB7FA663BAAD}" type="slidenum">
              <a:rPr lang="en-US" altLang="ro-RO" smtClean="0"/>
              <a:pPr/>
              <a:t>23</a:t>
            </a:fld>
            <a:endParaRPr lang="en-US" altLang="ro-RO"/>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49275" y="123824"/>
            <a:ext cx="9194800" cy="981075"/>
          </a:xfrm>
        </p:spPr>
        <p:txBody>
          <a:bodyPr/>
          <a:lstStyle/>
          <a:p>
            <a:pPr algn="ctr" eaLnBrk="1" hangingPunct="1"/>
            <a:r>
              <a:rPr lang="ro-RO" altLang="ro-RO" sz="2800" b="1" dirty="0" smtClean="0"/>
              <a:t>H.G. nr.273/1994 - </a:t>
            </a:r>
            <a:r>
              <a:rPr lang="ro-RO" sz="2400" b="1" dirty="0" smtClean="0"/>
              <a:t>Regulamentul de recepție a lucrărilor de construcții și instalații aferente acestora</a:t>
            </a:r>
            <a:endParaRPr lang="en-US" altLang="ro-RO" sz="2400" dirty="0" smtClean="0"/>
          </a:p>
        </p:txBody>
      </p:sp>
      <p:sp>
        <p:nvSpPr>
          <p:cNvPr id="4" name="Subtitle 3"/>
          <p:cNvSpPr>
            <a:spLocks noGrp="1"/>
          </p:cNvSpPr>
          <p:nvPr>
            <p:ph type="subTitle" idx="1"/>
          </p:nvPr>
        </p:nvSpPr>
        <p:spPr>
          <a:xfrm>
            <a:off x="514804" y="1400175"/>
            <a:ext cx="8998857" cy="5162550"/>
          </a:xfrm>
        </p:spPr>
        <p:txBody>
          <a:bodyPr>
            <a:normAutofit/>
          </a:bodyPr>
          <a:lstStyle/>
          <a:p>
            <a:pPr algn="ctr"/>
            <a:r>
              <a:rPr lang="ro-RO" sz="2000" dirty="0" smtClean="0"/>
              <a:t>Definirea INVESTITORULUI și a EXECUTANTULUI</a:t>
            </a:r>
          </a:p>
          <a:p>
            <a:pPr algn="l"/>
            <a:endParaRPr lang="ro-RO" sz="2000" b="1" dirty="0" smtClean="0"/>
          </a:p>
          <a:p>
            <a:pPr algn="l"/>
            <a:r>
              <a:rPr lang="ro-RO" sz="2000" b="1" dirty="0" smtClean="0"/>
              <a:t>Art. 2 </a:t>
            </a:r>
            <a:endParaRPr lang="en-US" sz="2000" dirty="0" smtClean="0"/>
          </a:p>
          <a:p>
            <a:pPr algn="l"/>
            <a:r>
              <a:rPr lang="ro-RO" sz="2000" dirty="0" smtClean="0"/>
              <a:t>În înțelesul prezentului regulament, </a:t>
            </a:r>
            <a:r>
              <a:rPr lang="ro-RO" sz="2000" b="1" u="sng" dirty="0" smtClean="0"/>
              <a:t>investitorul</a:t>
            </a:r>
            <a:r>
              <a:rPr lang="ro-RO" sz="2000" dirty="0" smtClean="0"/>
              <a:t> este persoana fizică sau juridică care încheie contractul de executare de lucrări de construcții, urmărește îndeplinirea lui și preia lucrarea. </a:t>
            </a:r>
            <a:endParaRPr lang="en-US" sz="2000" dirty="0" smtClean="0"/>
          </a:p>
          <a:p>
            <a:pPr algn="l"/>
            <a:r>
              <a:rPr lang="ro-RO" sz="2000" b="1" dirty="0" smtClean="0"/>
              <a:t>Executantul</a:t>
            </a:r>
            <a:r>
              <a:rPr lang="ro-RO" sz="2000" dirty="0" smtClean="0"/>
              <a:t> este partea contractantă care realizează lucrarea sau reprezentantul legal al acestuia, dacă lucrarea este realizată printr-o asociere. </a:t>
            </a:r>
          </a:p>
          <a:p>
            <a:pPr algn="l"/>
            <a:endParaRPr lang="ro-RO" b="1" i="1" dirty="0" smtClean="0">
              <a:solidFill>
                <a:schemeClr val="accent2"/>
              </a:solidFill>
            </a:endParaRPr>
          </a:p>
          <a:p>
            <a:pPr algn="l"/>
            <a:r>
              <a:rPr lang="en-US" b="1" i="1" dirty="0" smtClean="0">
                <a:solidFill>
                  <a:schemeClr val="accent2"/>
                </a:solidFill>
              </a:rPr>
              <a:t>D</a:t>
            </a:r>
            <a:r>
              <a:rPr lang="ro-RO" b="1" i="1" dirty="0" smtClean="0">
                <a:solidFill>
                  <a:schemeClr val="accent2"/>
                </a:solidFill>
              </a:rPr>
              <a:t>oi </a:t>
            </a:r>
            <a:r>
              <a:rPr lang="ro-RO" b="1" i="1" dirty="0">
                <a:solidFill>
                  <a:schemeClr val="accent2"/>
                </a:solidFill>
              </a:rPr>
              <a:t>factori importanți ai sistemului calității în </a:t>
            </a:r>
            <a:r>
              <a:rPr lang="ro-RO" b="1" i="1" dirty="0" smtClean="0">
                <a:solidFill>
                  <a:schemeClr val="accent2"/>
                </a:solidFill>
              </a:rPr>
              <a:t>construcții</a:t>
            </a:r>
            <a:r>
              <a:rPr lang="en-US" b="1" i="1" dirty="0" smtClean="0">
                <a:solidFill>
                  <a:schemeClr val="accent2"/>
                </a:solidFill>
              </a:rPr>
              <a:t> a</a:t>
            </a:r>
            <a:r>
              <a:rPr lang="ro-RO" b="1" i="1" dirty="0" smtClean="0">
                <a:solidFill>
                  <a:schemeClr val="accent2"/>
                </a:solidFill>
              </a:rPr>
              <a:t>bia </a:t>
            </a:r>
            <a:r>
              <a:rPr lang="ro-RO" b="1" i="1" dirty="0">
                <a:solidFill>
                  <a:schemeClr val="accent2"/>
                </a:solidFill>
              </a:rPr>
              <a:t>aici sunt </a:t>
            </a:r>
            <a:r>
              <a:rPr lang="ro-RO" b="1" i="1" dirty="0" smtClean="0">
                <a:solidFill>
                  <a:schemeClr val="accent2"/>
                </a:solidFill>
              </a:rPr>
              <a:t>definiți</a:t>
            </a:r>
            <a:r>
              <a:rPr lang="en-US" b="1" i="1" dirty="0" smtClean="0">
                <a:solidFill>
                  <a:schemeClr val="accent2"/>
                </a:solidFill>
              </a:rPr>
              <a:t>.</a:t>
            </a:r>
            <a:endParaRPr lang="en-US" sz="2000" b="1" dirty="0" smtClean="0"/>
          </a:p>
          <a:p>
            <a:pPr algn="l"/>
            <a:endParaRPr lang="ro-RO" sz="2000" dirty="0" smtClean="0"/>
          </a:p>
          <a:p>
            <a:pPr algn="l"/>
            <a:endParaRPr lang="ro-RO" sz="2000" dirty="0" smtClean="0"/>
          </a:p>
          <a:p>
            <a:pPr algn="l"/>
            <a:endParaRPr lang="ro-RO" sz="2000" dirty="0" smtClean="0"/>
          </a:p>
          <a:p>
            <a:pPr algn="l"/>
            <a:endParaRPr lang="ro-RO" sz="2200" b="1" dirty="0" smtClean="0"/>
          </a:p>
        </p:txBody>
      </p:sp>
      <p:sp>
        <p:nvSpPr>
          <p:cNvPr id="3" name="Slide Number Placeholder 2"/>
          <p:cNvSpPr>
            <a:spLocks noGrp="1"/>
          </p:cNvSpPr>
          <p:nvPr>
            <p:ph type="sldNum" sz="quarter" idx="12"/>
          </p:nvPr>
        </p:nvSpPr>
        <p:spPr/>
        <p:txBody>
          <a:bodyPr/>
          <a:lstStyle/>
          <a:p>
            <a:fld id="{6465EA87-E410-4F80-ADF2-CB7FA663BAAD}" type="slidenum">
              <a:rPr lang="en-US" altLang="ro-RO" smtClean="0"/>
              <a:pPr/>
              <a:t>24</a:t>
            </a:fld>
            <a:endParaRPr lang="en-US" altLang="ro-RO"/>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49275" y="123824"/>
            <a:ext cx="9194800" cy="981075"/>
          </a:xfrm>
        </p:spPr>
        <p:txBody>
          <a:bodyPr/>
          <a:lstStyle/>
          <a:p>
            <a:pPr algn="ctr" eaLnBrk="1" hangingPunct="1"/>
            <a:r>
              <a:rPr lang="ro-RO" altLang="ro-RO" sz="2800" b="1" dirty="0" smtClean="0"/>
              <a:t>H.G. nr.273/1994 - </a:t>
            </a:r>
            <a:r>
              <a:rPr lang="ro-RO" sz="2400" b="1" dirty="0" smtClean="0"/>
              <a:t>Regulamentul de recepție a lucrărilor de construcții și instalații aferente acestora</a:t>
            </a:r>
            <a:endParaRPr lang="en-US" altLang="ro-RO" sz="2400" dirty="0" smtClean="0"/>
          </a:p>
        </p:txBody>
      </p:sp>
      <p:sp>
        <p:nvSpPr>
          <p:cNvPr id="4" name="Subtitle 3"/>
          <p:cNvSpPr>
            <a:spLocks noGrp="1"/>
          </p:cNvSpPr>
          <p:nvPr>
            <p:ph type="subTitle" idx="1"/>
          </p:nvPr>
        </p:nvSpPr>
        <p:spPr>
          <a:xfrm>
            <a:off x="514804" y="1400175"/>
            <a:ext cx="8998857" cy="5162550"/>
          </a:xfrm>
        </p:spPr>
        <p:txBody>
          <a:bodyPr>
            <a:normAutofit/>
          </a:bodyPr>
          <a:lstStyle/>
          <a:p>
            <a:pPr algn="l"/>
            <a:r>
              <a:rPr lang="ro-RO" sz="2400" dirty="0" smtClean="0"/>
              <a:t>Sunt și lucruri bune, sunt descrise destul de detaliat procedurile de recepție. Sunt suficiente prevederi pentru a verifica dacă s-a realizat o construcție de calitate.</a:t>
            </a:r>
          </a:p>
          <a:p>
            <a:pPr algn="l"/>
            <a:r>
              <a:rPr lang="ro-RO" sz="2400" dirty="0" smtClean="0"/>
              <a:t>Dacă s-ar respecta H.G. 273-94 ar rezulta un filtru, unde s-ar separa lucrările de calitate de cele slab executate. </a:t>
            </a:r>
          </a:p>
          <a:p>
            <a:pPr algn="l"/>
            <a:r>
              <a:rPr lang="ro-RO" sz="2400" dirty="0" smtClean="0"/>
              <a:t>Din păcate există și scurtături </a:t>
            </a:r>
            <a:r>
              <a:rPr lang="ro-RO" sz="2000" dirty="0" smtClean="0"/>
              <a:t>(gândite pt maximizarea profitului)</a:t>
            </a:r>
            <a:r>
              <a:rPr lang="ro-RO" sz="2400" dirty="0" smtClean="0"/>
              <a:t>: </a:t>
            </a:r>
          </a:p>
          <a:p>
            <a:pPr lvl="1" algn="l">
              <a:buFont typeface="Arial" pitchFamily="34" charset="0"/>
              <a:buChar char="•"/>
            </a:pPr>
            <a:r>
              <a:rPr lang="ro-RO" sz="2400" dirty="0" smtClean="0"/>
              <a:t>lucrări în regie proprie, </a:t>
            </a:r>
          </a:p>
          <a:p>
            <a:pPr lvl="1" algn="l">
              <a:buFont typeface="Arial" pitchFamily="34" charset="0"/>
              <a:buChar char="•"/>
            </a:pPr>
            <a:r>
              <a:rPr lang="ro-RO" sz="2400" dirty="0" smtClean="0"/>
              <a:t>recepții făcute de formă</a:t>
            </a:r>
            <a:r>
              <a:rPr lang="en-US" sz="2400" dirty="0" smtClean="0"/>
              <a:t>,</a:t>
            </a:r>
            <a:r>
              <a:rPr lang="ro-RO" sz="2400" dirty="0" smtClean="0"/>
              <a:t> fără specialiști,</a:t>
            </a:r>
          </a:p>
          <a:p>
            <a:pPr lvl="1" algn="l">
              <a:buFont typeface="Arial" pitchFamily="34" charset="0"/>
              <a:buChar char="•"/>
            </a:pPr>
            <a:r>
              <a:rPr lang="ro-RO" sz="2400" dirty="0" smtClean="0"/>
              <a:t>neparticiparea autorităților la recepții.</a:t>
            </a:r>
          </a:p>
          <a:p>
            <a:pPr algn="l"/>
            <a:endParaRPr lang="ro-RO" sz="2000" b="1" dirty="0" smtClean="0"/>
          </a:p>
          <a:p>
            <a:pPr algn="l"/>
            <a:endParaRPr lang="en-US" sz="2000" b="1" dirty="0" smtClean="0"/>
          </a:p>
          <a:p>
            <a:pPr algn="l"/>
            <a:endParaRPr lang="ro-RO" sz="2000" dirty="0" smtClean="0"/>
          </a:p>
          <a:p>
            <a:pPr algn="l"/>
            <a:endParaRPr lang="ro-RO" sz="2000" dirty="0" smtClean="0"/>
          </a:p>
          <a:p>
            <a:pPr algn="l"/>
            <a:endParaRPr lang="ro-RO" sz="2000" dirty="0" smtClean="0"/>
          </a:p>
          <a:p>
            <a:pPr algn="l"/>
            <a:endParaRPr lang="ro-RO" sz="2200" b="1" dirty="0" smtClean="0"/>
          </a:p>
        </p:txBody>
      </p:sp>
      <p:sp>
        <p:nvSpPr>
          <p:cNvPr id="3" name="Slide Number Placeholder 2"/>
          <p:cNvSpPr>
            <a:spLocks noGrp="1"/>
          </p:cNvSpPr>
          <p:nvPr>
            <p:ph type="sldNum" sz="quarter" idx="12"/>
          </p:nvPr>
        </p:nvSpPr>
        <p:spPr/>
        <p:txBody>
          <a:bodyPr/>
          <a:lstStyle/>
          <a:p>
            <a:fld id="{6465EA87-E410-4F80-ADF2-CB7FA663BAAD}" type="slidenum">
              <a:rPr lang="en-US" altLang="ro-RO" smtClean="0"/>
              <a:pPr/>
              <a:t>25</a:t>
            </a:fld>
            <a:endParaRPr lang="en-US" altLang="ro-RO"/>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168684" y="617220"/>
            <a:ext cx="7023316" cy="36423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o-RO" smtClean="0">
                <a:solidFill>
                  <a:schemeClr val="tx1"/>
                </a:solidFill>
              </a:rPr>
              <a:t>REGULAMENTE </a:t>
            </a:r>
          </a:p>
          <a:p>
            <a:pPr algn="r"/>
            <a:r>
              <a:rPr lang="ro-RO" smtClean="0">
                <a:solidFill>
                  <a:schemeClr val="tx1"/>
                </a:solidFill>
              </a:rPr>
              <a:t>pentru </a:t>
            </a:r>
          </a:p>
          <a:p>
            <a:pPr algn="r"/>
            <a:r>
              <a:rPr lang="ro-RO" smtClean="0">
                <a:solidFill>
                  <a:schemeClr val="tx1"/>
                </a:solidFill>
              </a:rPr>
              <a:t>COMPONENTE</a:t>
            </a:r>
          </a:p>
          <a:p>
            <a:pPr algn="r"/>
            <a:r>
              <a:rPr lang="ro-RO" smtClean="0">
                <a:solidFill>
                  <a:schemeClr val="tx1"/>
                </a:solidFill>
              </a:rPr>
              <a:t>ALE SISTEMULUI</a:t>
            </a:r>
          </a:p>
          <a:p>
            <a:pPr algn="r"/>
            <a:r>
              <a:rPr lang="ro-RO" smtClean="0">
                <a:solidFill>
                  <a:schemeClr val="tx1"/>
                </a:solidFill>
              </a:rPr>
              <a:t>CALITĂȚII </a:t>
            </a:r>
          </a:p>
          <a:p>
            <a:pPr algn="r"/>
            <a:r>
              <a:rPr lang="ro-RO" smtClean="0">
                <a:solidFill>
                  <a:schemeClr val="tx1"/>
                </a:solidFill>
              </a:rPr>
              <a:t>î</a:t>
            </a:r>
            <a:r>
              <a:rPr lang="en-US" smtClean="0">
                <a:solidFill>
                  <a:schemeClr val="tx1"/>
                </a:solidFill>
              </a:rPr>
              <a:t>n </a:t>
            </a:r>
            <a:r>
              <a:rPr lang="en-US" dirty="0" smtClean="0">
                <a:solidFill>
                  <a:schemeClr val="tx1"/>
                </a:solidFill>
              </a:rPr>
              <a:t>curs de</a:t>
            </a:r>
          </a:p>
          <a:p>
            <a:pPr algn="r"/>
            <a:r>
              <a:rPr lang="en-US" dirty="0" err="1" smtClean="0">
                <a:solidFill>
                  <a:schemeClr val="tx1"/>
                </a:solidFill>
              </a:rPr>
              <a:t>modificare</a:t>
            </a:r>
            <a:r>
              <a:rPr lang="ro-RO" dirty="0" smtClean="0">
                <a:solidFill>
                  <a:schemeClr val="tx1"/>
                </a:solidFill>
              </a:rPr>
              <a:t> </a:t>
            </a:r>
          </a:p>
          <a:p>
            <a:pPr algn="r"/>
            <a:r>
              <a:rPr lang="ro-RO" dirty="0" smtClean="0">
                <a:solidFill>
                  <a:schemeClr val="tx1"/>
                </a:solidFill>
              </a:rPr>
              <a:t>î</a:t>
            </a:r>
            <a:r>
              <a:rPr lang="ro-RO" smtClean="0">
                <a:solidFill>
                  <a:schemeClr val="tx1"/>
                </a:solidFill>
              </a:rPr>
              <a:t>n </a:t>
            </a:r>
            <a:r>
              <a:rPr lang="ro-RO" dirty="0" smtClean="0">
                <a:solidFill>
                  <a:schemeClr val="tx1"/>
                </a:solidFill>
              </a:rPr>
              <a:t>12 luni </a:t>
            </a:r>
          </a:p>
          <a:p>
            <a:pPr algn="r"/>
            <a:r>
              <a:rPr lang="ro-RO" dirty="0" smtClean="0">
                <a:solidFill>
                  <a:schemeClr val="tx1"/>
                </a:solidFill>
              </a:rPr>
              <a:t>(</a:t>
            </a:r>
            <a:r>
              <a:rPr lang="ro-RO" smtClean="0">
                <a:solidFill>
                  <a:schemeClr val="tx1"/>
                </a:solidFill>
              </a:rPr>
              <a:t>din sept</a:t>
            </a:r>
          </a:p>
          <a:p>
            <a:pPr algn="r"/>
            <a:r>
              <a:rPr lang="ro-RO" smtClean="0">
                <a:solidFill>
                  <a:schemeClr val="tx1"/>
                </a:solidFill>
              </a:rPr>
              <a:t> </a:t>
            </a:r>
            <a:r>
              <a:rPr lang="ro-RO" dirty="0" smtClean="0">
                <a:solidFill>
                  <a:schemeClr val="tx1"/>
                </a:solidFill>
              </a:rPr>
              <a:t>2015)  </a:t>
            </a:r>
            <a:endParaRPr lang="en-US" dirty="0">
              <a:solidFill>
                <a:schemeClr val="tx1"/>
              </a:solidFill>
            </a:endParaRPr>
          </a:p>
        </p:txBody>
      </p:sp>
      <p:sp>
        <p:nvSpPr>
          <p:cNvPr id="7" name="Title 1"/>
          <p:cNvSpPr txBox="1">
            <a:spLocks/>
          </p:cNvSpPr>
          <p:nvPr/>
        </p:nvSpPr>
        <p:spPr bwMode="auto">
          <a:xfrm>
            <a:off x="563563" y="0"/>
            <a:ext cx="8596312"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ro-RO" altLang="ro-RO" sz="2800" dirty="0" smtClean="0">
                <a:solidFill>
                  <a:schemeClr val="accent1"/>
                </a:solidFill>
                <a:latin typeface="+mj-lt"/>
                <a:ea typeface="+mj-ea"/>
                <a:cs typeface="+mj-cs"/>
              </a:rPr>
              <a:t>Elementele </a:t>
            </a:r>
            <a:r>
              <a:rPr kumimoji="0" lang="en-US" altLang="ro-RO" sz="2800" b="0" i="0" u="none" strike="noStrike" kern="1200" cap="none" spc="0" normalizeH="0" baseline="0" noProof="0" dirty="0" err="1" smtClean="0">
                <a:ln>
                  <a:noFill/>
                </a:ln>
                <a:solidFill>
                  <a:schemeClr val="accent1"/>
                </a:solidFill>
                <a:effectLst/>
                <a:uLnTx/>
                <a:uFillTx/>
                <a:latin typeface="+mj-lt"/>
                <a:ea typeface="+mj-ea"/>
                <a:cs typeface="+mj-cs"/>
              </a:rPr>
              <a:t>cadrul</a:t>
            </a:r>
            <a:r>
              <a:rPr kumimoji="0" lang="ro-RO" altLang="ro-RO" sz="2800" b="0" i="0" u="none" strike="noStrike" kern="1200" cap="none" spc="0" normalizeH="0" baseline="0" noProof="0" dirty="0" smtClean="0">
                <a:ln>
                  <a:noFill/>
                </a:ln>
                <a:solidFill>
                  <a:schemeClr val="accent1"/>
                </a:solidFill>
                <a:effectLst/>
                <a:uLnTx/>
                <a:uFillTx/>
                <a:latin typeface="+mj-lt"/>
                <a:ea typeface="+mj-ea"/>
                <a:cs typeface="+mj-cs"/>
              </a:rPr>
              <a:t>ui</a:t>
            </a:r>
            <a:r>
              <a:rPr kumimoji="0" lang="en-US" altLang="ro-RO" sz="2800" b="0" i="0" u="none" strike="noStrike" kern="1200" cap="none" spc="0" normalizeH="0" baseline="0" noProof="0" dirty="0" smtClean="0">
                <a:ln>
                  <a:noFill/>
                </a:ln>
                <a:solidFill>
                  <a:schemeClr val="accent1"/>
                </a:solidFill>
                <a:effectLst/>
                <a:uLnTx/>
                <a:uFillTx/>
                <a:latin typeface="+mj-lt"/>
                <a:ea typeface="+mj-ea"/>
                <a:cs typeface="+mj-cs"/>
              </a:rPr>
              <a:t> </a:t>
            </a:r>
            <a:r>
              <a:rPr kumimoji="0" lang="en-US" altLang="ro-RO" sz="2800" b="0" i="0" u="none" strike="noStrike" kern="1200" cap="none" spc="0" normalizeH="0" baseline="0" noProof="0" dirty="0" err="1" smtClean="0">
                <a:ln>
                  <a:noFill/>
                </a:ln>
                <a:solidFill>
                  <a:schemeClr val="accent1"/>
                </a:solidFill>
                <a:effectLst/>
                <a:uLnTx/>
                <a:uFillTx/>
                <a:latin typeface="+mj-lt"/>
                <a:ea typeface="+mj-ea"/>
                <a:cs typeface="+mj-cs"/>
              </a:rPr>
              <a:t>legislativ</a:t>
            </a:r>
            <a:r>
              <a:rPr kumimoji="0" lang="ro-RO" altLang="ro-RO" sz="2800" b="0" i="0" u="none" strike="noStrike" kern="1200" cap="none" spc="0" normalizeH="0" baseline="0" noProof="0" dirty="0" smtClean="0">
                <a:ln>
                  <a:noFill/>
                </a:ln>
                <a:solidFill>
                  <a:schemeClr val="accent1"/>
                </a:solidFill>
                <a:effectLst/>
                <a:uLnTx/>
                <a:uFillTx/>
                <a:latin typeface="+mj-lt"/>
                <a:ea typeface="+mj-ea"/>
                <a:cs typeface="+mj-cs"/>
              </a:rPr>
              <a:t> în construcții</a:t>
            </a:r>
            <a:endParaRPr kumimoji="0" lang="en-US" altLang="ro-RO" sz="2800" b="0" i="0" u="none" strike="noStrike" kern="1200" cap="none" spc="0" normalizeH="0" baseline="0" noProof="0" dirty="0" smtClean="0">
              <a:ln>
                <a:noFill/>
              </a:ln>
              <a:solidFill>
                <a:schemeClr val="accent1"/>
              </a:solidFill>
              <a:effectLst/>
              <a:uLnTx/>
              <a:uFillTx/>
              <a:latin typeface="+mj-lt"/>
              <a:ea typeface="+mj-ea"/>
              <a:cs typeface="+mj-cs"/>
            </a:endParaRPr>
          </a:p>
        </p:txBody>
      </p:sp>
      <p:sp>
        <p:nvSpPr>
          <p:cNvPr id="9" name="Rounded Rectangle 8"/>
          <p:cNvSpPr/>
          <p:nvPr/>
        </p:nvSpPr>
        <p:spPr>
          <a:xfrm>
            <a:off x="244929" y="1804168"/>
            <a:ext cx="4343400" cy="922703"/>
          </a:xfrm>
          <a:prstGeom prst="roundRect">
            <a:avLst/>
          </a:prstGeom>
          <a:solidFill>
            <a:schemeClr val="accent1"/>
          </a:solidFill>
          <a:ln w="44450">
            <a:solidFill>
              <a:schemeClr val="accent5">
                <a:shade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ltLang="ro-RO" dirty="0" smtClean="0"/>
          </a:p>
          <a:p>
            <a:pPr algn="ctr"/>
            <a:endParaRPr lang="en-US" dirty="0"/>
          </a:p>
        </p:txBody>
      </p:sp>
      <p:sp>
        <p:nvSpPr>
          <p:cNvPr id="10" name="Rounded Rectangle 9"/>
          <p:cNvSpPr/>
          <p:nvPr/>
        </p:nvSpPr>
        <p:spPr>
          <a:xfrm>
            <a:off x="179520" y="4398548"/>
            <a:ext cx="4415339" cy="8059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ro-RO" dirty="0" smtClean="0"/>
          </a:p>
          <a:p>
            <a:pPr algn="ctr"/>
            <a:r>
              <a:rPr lang="en-US" altLang="ro-RO" dirty="0" err="1" smtClean="0"/>
              <a:t>Legea</a:t>
            </a:r>
            <a:r>
              <a:rPr lang="en-US" altLang="ro-RO" dirty="0" smtClean="0"/>
              <a:t> </a:t>
            </a:r>
            <a:r>
              <a:rPr lang="en-US" altLang="ro-RO" smtClean="0"/>
              <a:t>50/1991 republicata </a:t>
            </a:r>
            <a:r>
              <a:rPr lang="en-US" altLang="ro-RO" dirty="0" smtClean="0"/>
              <a:t>in </a:t>
            </a:r>
            <a:r>
              <a:rPr lang="en-US" altLang="ro-RO" smtClean="0"/>
              <a:t>201</a:t>
            </a:r>
            <a:r>
              <a:rPr lang="ro-RO" altLang="ro-RO" smtClean="0"/>
              <a:t>4 privind autorizarea lucrărilor de construire/demolare</a:t>
            </a:r>
            <a:r>
              <a:rPr lang="en-US" altLang="ro-RO" smtClean="0"/>
              <a:t> </a:t>
            </a:r>
            <a:endParaRPr lang="en-US" altLang="ro-RO" dirty="0" smtClean="0"/>
          </a:p>
          <a:p>
            <a:pPr algn="ctr"/>
            <a:endParaRPr lang="en-US" dirty="0"/>
          </a:p>
        </p:txBody>
      </p:sp>
      <p:sp>
        <p:nvSpPr>
          <p:cNvPr id="11" name="Rounded Rectangle 10"/>
          <p:cNvSpPr/>
          <p:nvPr/>
        </p:nvSpPr>
        <p:spPr>
          <a:xfrm>
            <a:off x="91441" y="5447782"/>
            <a:ext cx="3928110" cy="11856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ro-RO" dirty="0" smtClean="0"/>
          </a:p>
          <a:p>
            <a:pPr algn="ctr"/>
            <a:r>
              <a:rPr lang="en-US" altLang="ro-RO" dirty="0" err="1" smtClean="0">
                <a:solidFill>
                  <a:schemeClr val="tx1"/>
                </a:solidFill>
              </a:rPr>
              <a:t>Legea</a:t>
            </a:r>
            <a:r>
              <a:rPr lang="en-US" altLang="ro-RO" dirty="0" smtClean="0">
                <a:solidFill>
                  <a:schemeClr val="tx1"/>
                </a:solidFill>
              </a:rPr>
              <a:t> </a:t>
            </a:r>
            <a:r>
              <a:rPr lang="ro-RO" altLang="ro-RO" dirty="0" smtClean="0">
                <a:solidFill>
                  <a:schemeClr val="tx1"/>
                </a:solidFill>
              </a:rPr>
              <a:t>350</a:t>
            </a:r>
            <a:r>
              <a:rPr lang="en-US" altLang="ro-RO" dirty="0" smtClean="0">
                <a:solidFill>
                  <a:schemeClr val="tx1"/>
                </a:solidFill>
              </a:rPr>
              <a:t>/</a:t>
            </a:r>
            <a:r>
              <a:rPr lang="ro-RO" altLang="ro-RO" dirty="0" smtClean="0">
                <a:solidFill>
                  <a:schemeClr val="tx1"/>
                </a:solidFill>
              </a:rPr>
              <a:t>2001</a:t>
            </a:r>
            <a:r>
              <a:rPr lang="en-US" altLang="ro-RO" dirty="0" smtClean="0">
                <a:solidFill>
                  <a:schemeClr val="tx1"/>
                </a:solidFill>
              </a:rPr>
              <a:t> </a:t>
            </a:r>
            <a:r>
              <a:rPr lang="en-US" altLang="ro-RO" dirty="0" err="1" smtClean="0">
                <a:solidFill>
                  <a:schemeClr val="tx1"/>
                </a:solidFill>
              </a:rPr>
              <a:t>republicata</a:t>
            </a:r>
            <a:r>
              <a:rPr lang="en-US" altLang="ro-RO" dirty="0" smtClean="0">
                <a:solidFill>
                  <a:schemeClr val="tx1"/>
                </a:solidFill>
              </a:rPr>
              <a:t> </a:t>
            </a:r>
            <a:r>
              <a:rPr lang="ro-RO" altLang="ro-RO" dirty="0" smtClean="0">
                <a:solidFill>
                  <a:schemeClr val="tx1"/>
                </a:solidFill>
              </a:rPr>
              <a:t>î</a:t>
            </a:r>
            <a:r>
              <a:rPr lang="en-US" altLang="ro-RO" dirty="0" smtClean="0">
                <a:solidFill>
                  <a:schemeClr val="tx1"/>
                </a:solidFill>
              </a:rPr>
              <a:t>n 201</a:t>
            </a:r>
            <a:r>
              <a:rPr lang="ro-RO" altLang="ro-RO" dirty="0" smtClean="0">
                <a:solidFill>
                  <a:schemeClr val="tx1"/>
                </a:solidFill>
              </a:rPr>
              <a:t>3</a:t>
            </a:r>
            <a:r>
              <a:rPr lang="en-US" altLang="ro-RO" dirty="0" smtClean="0">
                <a:solidFill>
                  <a:schemeClr val="tx1"/>
                </a:solidFill>
              </a:rPr>
              <a:t> –</a:t>
            </a:r>
            <a:r>
              <a:rPr lang="ro-RO" altLang="ro-RO" dirty="0" smtClean="0">
                <a:solidFill>
                  <a:schemeClr val="tx1"/>
                </a:solidFill>
              </a:rPr>
              <a:t> Legea amenajării teritoriului și urbanismului</a:t>
            </a:r>
            <a:r>
              <a:rPr lang="en-US" altLang="ro-RO" dirty="0" smtClean="0"/>
              <a:t> </a:t>
            </a:r>
          </a:p>
          <a:p>
            <a:pPr algn="ctr"/>
            <a:endParaRPr lang="en-US" dirty="0"/>
          </a:p>
        </p:txBody>
      </p:sp>
      <p:sp>
        <p:nvSpPr>
          <p:cNvPr id="12" name="Rounded Rectangle 11"/>
          <p:cNvSpPr/>
          <p:nvPr/>
        </p:nvSpPr>
        <p:spPr>
          <a:xfrm>
            <a:off x="5347560" y="850470"/>
            <a:ext cx="4573679" cy="43395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mtClean="0">
                <a:solidFill>
                  <a:schemeClr val="tx1"/>
                </a:solidFill>
              </a:rPr>
              <a:t>HG 27</a:t>
            </a:r>
            <a:r>
              <a:rPr lang="ro-RO" smtClean="0">
                <a:solidFill>
                  <a:schemeClr val="tx1"/>
                </a:solidFill>
              </a:rPr>
              <a:t>3</a:t>
            </a:r>
            <a:r>
              <a:rPr lang="en-US" smtClean="0">
                <a:solidFill>
                  <a:schemeClr val="tx1"/>
                </a:solidFill>
              </a:rPr>
              <a:t>/1994 </a:t>
            </a:r>
            <a:r>
              <a:rPr lang="en-US" dirty="0" smtClean="0">
                <a:solidFill>
                  <a:schemeClr val="tx1"/>
                </a:solidFill>
              </a:rPr>
              <a:t>– </a:t>
            </a:r>
            <a:r>
              <a:rPr lang="en-US" dirty="0" err="1" smtClean="0">
                <a:solidFill>
                  <a:schemeClr val="tx1"/>
                </a:solidFill>
              </a:rPr>
              <a:t>Recep</a:t>
            </a:r>
            <a:r>
              <a:rPr lang="ro-RO" dirty="0" smtClean="0">
                <a:solidFill>
                  <a:schemeClr val="tx1"/>
                </a:solidFill>
              </a:rPr>
              <a:t>ț</a:t>
            </a:r>
            <a:r>
              <a:rPr lang="en-US" dirty="0" err="1" smtClean="0">
                <a:solidFill>
                  <a:schemeClr val="tx1"/>
                </a:solidFill>
              </a:rPr>
              <a:t>ia</a:t>
            </a:r>
            <a:r>
              <a:rPr lang="en-US" dirty="0" smtClean="0">
                <a:solidFill>
                  <a:schemeClr val="tx1"/>
                </a:solidFill>
              </a:rPr>
              <a:t> </a:t>
            </a:r>
            <a:r>
              <a:rPr lang="en-US" dirty="0" err="1" smtClean="0">
                <a:solidFill>
                  <a:schemeClr val="tx1"/>
                </a:solidFill>
              </a:rPr>
              <a:t>constru</a:t>
            </a:r>
            <a:r>
              <a:rPr lang="ro-RO" dirty="0" smtClean="0">
                <a:solidFill>
                  <a:schemeClr val="tx1"/>
                </a:solidFill>
              </a:rPr>
              <a:t>cțiilor</a:t>
            </a:r>
            <a:endParaRPr lang="en-US" dirty="0"/>
          </a:p>
        </p:txBody>
      </p:sp>
      <p:sp>
        <p:nvSpPr>
          <p:cNvPr id="13" name="Rounded Rectangle 12"/>
          <p:cNvSpPr/>
          <p:nvPr/>
        </p:nvSpPr>
        <p:spPr>
          <a:xfrm>
            <a:off x="5370679" y="1431527"/>
            <a:ext cx="4520081" cy="51144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dirty="0" smtClean="0">
                <a:solidFill>
                  <a:schemeClr val="tx1"/>
                </a:solidFill>
              </a:rPr>
              <a:t>HG 925/1995 – Verificarea proiectelor / Expertize tehnice</a:t>
            </a:r>
            <a:endParaRPr lang="en-US" dirty="0">
              <a:solidFill>
                <a:schemeClr val="tx1"/>
              </a:solidFill>
            </a:endParaRPr>
          </a:p>
        </p:txBody>
      </p:sp>
      <p:sp>
        <p:nvSpPr>
          <p:cNvPr id="14" name="Rounded Rectangle 13"/>
          <p:cNvSpPr/>
          <p:nvPr/>
        </p:nvSpPr>
        <p:spPr>
          <a:xfrm>
            <a:off x="5386178" y="2105960"/>
            <a:ext cx="4489341" cy="5269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dirty="0" smtClean="0"/>
              <a:t>HG 766/1997 - Regulamente privind      calitatea în construcții</a:t>
            </a:r>
            <a:endParaRPr lang="en-US" dirty="0"/>
          </a:p>
        </p:txBody>
      </p:sp>
      <p:sp>
        <p:nvSpPr>
          <p:cNvPr id="15" name="Rounded Rectangle 14"/>
          <p:cNvSpPr/>
          <p:nvPr/>
        </p:nvSpPr>
        <p:spPr>
          <a:xfrm>
            <a:off x="5386436" y="2742295"/>
            <a:ext cx="4466223" cy="5656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dirty="0" smtClean="0"/>
              <a:t>HG 203/2003 – Regulament privind tipurile de reglementări tehnice </a:t>
            </a:r>
            <a:endParaRPr lang="en-US" dirty="0"/>
          </a:p>
        </p:txBody>
      </p:sp>
      <p:cxnSp>
        <p:nvCxnSpPr>
          <p:cNvPr id="16" name="Straight Arrow Connector 15"/>
          <p:cNvCxnSpPr>
            <a:stCxn id="9" idx="3"/>
          </p:cNvCxnSpPr>
          <p:nvPr/>
        </p:nvCxnSpPr>
        <p:spPr>
          <a:xfrm>
            <a:off x="4588329" y="2265520"/>
            <a:ext cx="604157" cy="415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ight Brace 16"/>
          <p:cNvSpPr/>
          <p:nvPr/>
        </p:nvSpPr>
        <p:spPr>
          <a:xfrm>
            <a:off x="10005060" y="1013460"/>
            <a:ext cx="403731" cy="2933700"/>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Rounded Rectangle 17"/>
          <p:cNvSpPr/>
          <p:nvPr/>
        </p:nvSpPr>
        <p:spPr>
          <a:xfrm>
            <a:off x="5270423" y="4393704"/>
            <a:ext cx="3804835" cy="81366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ro-RO" dirty="0" smtClean="0"/>
          </a:p>
          <a:p>
            <a:pPr algn="ctr"/>
            <a:r>
              <a:rPr lang="ro-RO" altLang="ro-RO" dirty="0" smtClean="0"/>
              <a:t>O</a:t>
            </a:r>
            <a:r>
              <a:rPr lang="en-US" altLang="ro-RO" dirty="0" smtClean="0"/>
              <a:t>G</a:t>
            </a:r>
            <a:r>
              <a:rPr lang="ro-RO" altLang="ro-RO" dirty="0" smtClean="0"/>
              <a:t> 839-2009 actualizat in 2014 – Norme metodologice de aplicare a Legii 50/1991 </a:t>
            </a:r>
            <a:r>
              <a:rPr lang="en-US" altLang="ro-RO" dirty="0" smtClean="0"/>
              <a:t> </a:t>
            </a:r>
          </a:p>
          <a:p>
            <a:pPr algn="ctr"/>
            <a:endParaRPr lang="en-US" dirty="0"/>
          </a:p>
        </p:txBody>
      </p:sp>
      <p:cxnSp>
        <p:nvCxnSpPr>
          <p:cNvPr id="19" name="Straight Arrow Connector 18"/>
          <p:cNvCxnSpPr>
            <a:stCxn id="10" idx="3"/>
            <a:endCxn id="18" idx="1"/>
          </p:cNvCxnSpPr>
          <p:nvPr/>
        </p:nvCxnSpPr>
        <p:spPr>
          <a:xfrm flipV="1">
            <a:off x="4594859" y="4800535"/>
            <a:ext cx="675564" cy="9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98618" y="1960813"/>
            <a:ext cx="4238786" cy="60277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ro-RO" smtClean="0">
                <a:solidFill>
                  <a:schemeClr val="tx1"/>
                </a:solidFill>
              </a:rPr>
              <a:t>Legea 10/1995 republicata </a:t>
            </a:r>
            <a:r>
              <a:rPr lang="ro-RO" altLang="ro-RO" smtClean="0">
                <a:solidFill>
                  <a:schemeClr val="tx1"/>
                </a:solidFill>
              </a:rPr>
              <a:t>în</a:t>
            </a:r>
            <a:r>
              <a:rPr lang="en-US" altLang="ro-RO" smtClean="0">
                <a:solidFill>
                  <a:schemeClr val="tx1"/>
                </a:solidFill>
              </a:rPr>
              <a:t> 2015</a:t>
            </a:r>
            <a:r>
              <a:rPr lang="ro-RO" altLang="ro-RO" smtClean="0">
                <a:solidFill>
                  <a:schemeClr val="tx1"/>
                </a:solidFill>
              </a:rPr>
              <a:t> privind calitatea în construcții</a:t>
            </a:r>
            <a:r>
              <a:rPr lang="en-US" altLang="ro-RO" smtClean="0">
                <a:solidFill>
                  <a:schemeClr val="tx1"/>
                </a:solidFill>
              </a:rPr>
              <a:t> </a:t>
            </a:r>
            <a:endParaRPr lang="en-US" altLang="ro-RO" dirty="0" smtClean="0">
              <a:solidFill>
                <a:schemeClr val="tx1"/>
              </a:solidFill>
            </a:endParaRPr>
          </a:p>
        </p:txBody>
      </p:sp>
      <p:sp>
        <p:nvSpPr>
          <p:cNvPr id="20" name="Rounded Rectangle 19"/>
          <p:cNvSpPr/>
          <p:nvPr/>
        </p:nvSpPr>
        <p:spPr>
          <a:xfrm>
            <a:off x="5516880" y="3428095"/>
            <a:ext cx="4328160" cy="7476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smtClean="0"/>
              <a:t>HG </a:t>
            </a:r>
            <a:r>
              <a:rPr lang="en-US" smtClean="0"/>
              <a:t>28</a:t>
            </a:r>
            <a:r>
              <a:rPr lang="ro-RO" smtClean="0"/>
              <a:t>/2003 </a:t>
            </a:r>
            <a:r>
              <a:rPr lang="ro-RO" dirty="0" smtClean="0"/>
              <a:t>– Regulament </a:t>
            </a:r>
            <a:r>
              <a:rPr lang="ro-RO" smtClean="0"/>
              <a:t>privind conținutul cadru al documentației tehnico-economice afer. invest. pub.</a:t>
            </a:r>
            <a:endParaRPr lang="en-US" dirty="0"/>
          </a:p>
        </p:txBody>
      </p:sp>
      <p:sp>
        <p:nvSpPr>
          <p:cNvPr id="24" name="Rounded Rectangle 23"/>
          <p:cNvSpPr/>
          <p:nvPr/>
        </p:nvSpPr>
        <p:spPr>
          <a:xfrm>
            <a:off x="4120515" y="5447782"/>
            <a:ext cx="3137535" cy="11856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ro-RO" dirty="0" smtClean="0"/>
          </a:p>
          <a:p>
            <a:r>
              <a:rPr lang="en-US" altLang="ro-RO" dirty="0" err="1" smtClean="0">
                <a:solidFill>
                  <a:schemeClr val="tx1"/>
                </a:solidFill>
              </a:rPr>
              <a:t>Legea</a:t>
            </a:r>
            <a:r>
              <a:rPr lang="en-US" altLang="ro-RO" dirty="0" smtClean="0">
                <a:solidFill>
                  <a:schemeClr val="tx1"/>
                </a:solidFill>
              </a:rPr>
              <a:t> 163/2015 </a:t>
            </a:r>
            <a:r>
              <a:rPr lang="en-US" altLang="ro-RO" dirty="0" err="1" smtClean="0">
                <a:solidFill>
                  <a:schemeClr val="tx1"/>
                </a:solidFill>
              </a:rPr>
              <a:t>privind</a:t>
            </a:r>
            <a:r>
              <a:rPr lang="en-US" altLang="ro-RO" dirty="0" smtClean="0">
                <a:solidFill>
                  <a:schemeClr val="tx1"/>
                </a:solidFill>
              </a:rPr>
              <a:t> </a:t>
            </a:r>
            <a:r>
              <a:rPr lang="en-US" altLang="ro-RO" dirty="0" err="1" smtClean="0">
                <a:solidFill>
                  <a:schemeClr val="tx1"/>
                </a:solidFill>
              </a:rPr>
              <a:t>standardizarea</a:t>
            </a:r>
            <a:r>
              <a:rPr lang="en-US" altLang="ro-RO" dirty="0" smtClean="0">
                <a:solidFill>
                  <a:schemeClr val="tx1"/>
                </a:solidFill>
              </a:rPr>
              <a:t> </a:t>
            </a:r>
            <a:r>
              <a:rPr lang="en-US" altLang="ro-RO" dirty="0" err="1" smtClean="0">
                <a:solidFill>
                  <a:schemeClr val="tx1"/>
                </a:solidFill>
              </a:rPr>
              <a:t>na</a:t>
            </a:r>
            <a:r>
              <a:rPr lang="ro-RO" altLang="ro-RO" dirty="0" smtClean="0">
                <a:solidFill>
                  <a:schemeClr val="tx1"/>
                </a:solidFill>
              </a:rPr>
              <a:t>ț</a:t>
            </a:r>
            <a:r>
              <a:rPr lang="en-US" altLang="ro-RO" dirty="0" err="1" smtClean="0">
                <a:solidFill>
                  <a:schemeClr val="tx1"/>
                </a:solidFill>
              </a:rPr>
              <a:t>ional</a:t>
            </a:r>
            <a:r>
              <a:rPr lang="ro-RO" altLang="ro-RO" dirty="0" smtClean="0">
                <a:solidFill>
                  <a:schemeClr val="tx1"/>
                </a:solidFill>
              </a:rPr>
              <a:t>ă</a:t>
            </a:r>
            <a:r>
              <a:rPr lang="en-US" altLang="ro-RO" dirty="0" smtClean="0"/>
              <a:t> </a:t>
            </a:r>
          </a:p>
          <a:p>
            <a:pPr algn="ctr"/>
            <a:endParaRPr lang="en-US" dirty="0"/>
          </a:p>
        </p:txBody>
      </p:sp>
      <p:sp>
        <p:nvSpPr>
          <p:cNvPr id="21" name="Rounded Rectangle 20"/>
          <p:cNvSpPr/>
          <p:nvPr/>
        </p:nvSpPr>
        <p:spPr>
          <a:xfrm>
            <a:off x="7359014" y="5441488"/>
            <a:ext cx="3137535" cy="11856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ro-RO" dirty="0" smtClean="0"/>
          </a:p>
          <a:p>
            <a:r>
              <a:rPr lang="en-US" altLang="ro-RO" dirty="0" err="1" smtClean="0">
                <a:solidFill>
                  <a:schemeClr val="tx1"/>
                </a:solidFill>
              </a:rPr>
              <a:t>Legea</a:t>
            </a:r>
            <a:r>
              <a:rPr lang="en-US" altLang="ro-RO" dirty="0" smtClean="0">
                <a:solidFill>
                  <a:schemeClr val="tx1"/>
                </a:solidFill>
              </a:rPr>
              <a:t> </a:t>
            </a:r>
            <a:r>
              <a:rPr lang="ro-RO" altLang="ro-RO" dirty="0" smtClean="0">
                <a:solidFill>
                  <a:schemeClr val="tx1"/>
                </a:solidFill>
              </a:rPr>
              <a:t>98/2016</a:t>
            </a:r>
            <a:r>
              <a:rPr lang="en-US" altLang="ro-RO" dirty="0" smtClean="0">
                <a:solidFill>
                  <a:schemeClr val="tx1"/>
                </a:solidFill>
              </a:rPr>
              <a:t> </a:t>
            </a:r>
            <a:r>
              <a:rPr lang="en-US" altLang="ro-RO" dirty="0" err="1" smtClean="0">
                <a:solidFill>
                  <a:schemeClr val="tx1"/>
                </a:solidFill>
              </a:rPr>
              <a:t>privind</a:t>
            </a:r>
            <a:r>
              <a:rPr lang="en-US" altLang="ro-RO" dirty="0" smtClean="0">
                <a:solidFill>
                  <a:schemeClr val="tx1"/>
                </a:solidFill>
              </a:rPr>
              <a:t> </a:t>
            </a:r>
            <a:r>
              <a:rPr lang="ro-RO" altLang="ro-RO" dirty="0" smtClean="0">
                <a:solidFill>
                  <a:schemeClr val="tx1"/>
                </a:solidFill>
              </a:rPr>
              <a:t>achizițiile publice</a:t>
            </a:r>
            <a:endParaRPr lang="en-US" altLang="ro-RO" dirty="0" smtClean="0"/>
          </a:p>
          <a:p>
            <a:pPr algn="ctr"/>
            <a:endParaRPr lang="en-US" dirty="0"/>
          </a:p>
        </p:txBody>
      </p:sp>
      <p:sp>
        <p:nvSpPr>
          <p:cNvPr id="3" name="Slide Number Placeholder 2"/>
          <p:cNvSpPr>
            <a:spLocks noGrp="1"/>
          </p:cNvSpPr>
          <p:nvPr>
            <p:ph type="sldNum" sz="quarter" idx="12"/>
          </p:nvPr>
        </p:nvSpPr>
        <p:spPr>
          <a:xfrm>
            <a:off x="10929509" y="6342419"/>
            <a:ext cx="684212" cy="365125"/>
          </a:xfrm>
        </p:spPr>
        <p:txBody>
          <a:bodyPr/>
          <a:lstStyle/>
          <a:p>
            <a:fld id="{6465EA87-E410-4F80-ADF2-CB7FA663BAAD}" type="slidenum">
              <a:rPr lang="en-US" altLang="ro-RO" smtClean="0">
                <a:solidFill>
                  <a:schemeClr val="bg1"/>
                </a:solidFill>
              </a:rPr>
              <a:pPr/>
              <a:t>26</a:t>
            </a:fld>
            <a:endParaRPr lang="en-US" altLang="ro-RO" dirty="0">
              <a:solidFill>
                <a:schemeClr val="bg1"/>
              </a:solidFill>
            </a:endParaRPr>
          </a:p>
        </p:txBody>
      </p:sp>
    </p:spTree>
    <p:extLst>
      <p:ext uri="{BB962C8B-B14F-4D97-AF65-F5344CB8AC3E}">
        <p14:creationId xmlns:p14="http://schemas.microsoft.com/office/powerpoint/2010/main" val="16417034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01650" y="0"/>
            <a:ext cx="9194800" cy="1447800"/>
          </a:xfrm>
        </p:spPr>
        <p:txBody>
          <a:bodyPr/>
          <a:lstStyle/>
          <a:p>
            <a:pPr algn="ctr" eaLnBrk="1" hangingPunct="1"/>
            <a:r>
              <a:rPr lang="ro-RO" altLang="ro-RO" sz="2800" b="1" dirty="0" smtClean="0"/>
              <a:t>H.G. nr.925/1995 - </a:t>
            </a:r>
            <a:r>
              <a:rPr lang="ro-RO" sz="2400" b="1" dirty="0" smtClean="0"/>
              <a:t>Regulamentul de verificare și expertizare tehnică de calitate a proiectelor, a execuției lucrărilor și a construcțiilor</a:t>
            </a:r>
            <a:endParaRPr lang="en-US" altLang="ro-RO" sz="2400" dirty="0" smtClean="0"/>
          </a:p>
        </p:txBody>
      </p:sp>
      <p:sp>
        <p:nvSpPr>
          <p:cNvPr id="4" name="Subtitle 3"/>
          <p:cNvSpPr>
            <a:spLocks noGrp="1"/>
          </p:cNvSpPr>
          <p:nvPr>
            <p:ph type="subTitle" idx="1"/>
          </p:nvPr>
        </p:nvSpPr>
        <p:spPr>
          <a:xfrm>
            <a:off x="581479" y="1847850"/>
            <a:ext cx="8998857" cy="5010150"/>
          </a:xfrm>
        </p:spPr>
        <p:txBody>
          <a:bodyPr>
            <a:normAutofit/>
          </a:bodyPr>
          <a:lstStyle/>
          <a:p>
            <a:pPr algn="ctr"/>
            <a:r>
              <a:rPr lang="ro-RO" sz="2400" b="1" dirty="0" smtClean="0"/>
              <a:t>VERIFICAREA TEHNICĂ</a:t>
            </a:r>
          </a:p>
          <a:p>
            <a:pPr algn="l">
              <a:buFont typeface="Courier New" pitchFamily="49" charset="0"/>
              <a:buChar char="o"/>
            </a:pPr>
            <a:r>
              <a:rPr lang="ro-RO" sz="2000" dirty="0" smtClean="0"/>
              <a:t>Specialiștii verificatori de proiecte atestați răspund în mod solidar cu proiectantul în ceea ce privește asigurarea nivelului de calitate corespunzător cerințelor proiectului. </a:t>
            </a:r>
            <a:r>
              <a:rPr lang="ro-RO" sz="2000" i="1" dirty="0" smtClean="0">
                <a:ln w="0"/>
                <a:solidFill>
                  <a:schemeClr val="accent1"/>
                </a:solidFill>
                <a:effectLst>
                  <a:outerShdw blurRad="38100" dist="25400" dir="5400000" algn="ctr" rotWithShape="0">
                    <a:srgbClr val="6E747A">
                      <a:alpha val="43000"/>
                    </a:srgbClr>
                  </a:outerShdw>
                </a:effectLst>
              </a:rPr>
              <a:t>100 RON – verificarea!</a:t>
            </a:r>
            <a:endParaRPr lang="en-US" sz="2000" i="1" dirty="0" smtClean="0">
              <a:ln w="0"/>
              <a:solidFill>
                <a:schemeClr val="accent1"/>
              </a:solidFill>
              <a:effectLst>
                <a:outerShdw blurRad="38100" dist="25400" dir="5400000" algn="ctr" rotWithShape="0">
                  <a:srgbClr val="6E747A">
                    <a:alpha val="43000"/>
                  </a:srgbClr>
                </a:outerShdw>
              </a:effectLst>
            </a:endParaRPr>
          </a:p>
          <a:p>
            <a:pPr algn="l">
              <a:buFont typeface="Courier New" pitchFamily="49" charset="0"/>
              <a:buChar char="o"/>
            </a:pPr>
            <a:r>
              <a:rPr lang="ro-RO" sz="2000" dirty="0" smtClean="0"/>
              <a:t>Verificatorul este angajat de investitor. (art.4)</a:t>
            </a:r>
          </a:p>
          <a:p>
            <a:pPr algn="l">
              <a:buFont typeface="Courier New" pitchFamily="49" charset="0"/>
              <a:buChar char="o"/>
            </a:pPr>
            <a:r>
              <a:rPr lang="ro-RO" sz="2000" dirty="0" smtClean="0"/>
              <a:t>Verificatorul trebuie să fie independent de proiectant.</a:t>
            </a:r>
          </a:p>
          <a:p>
            <a:pPr algn="l">
              <a:buFont typeface="Courier New" pitchFamily="49" charset="0"/>
              <a:buChar char="o"/>
            </a:pPr>
            <a:r>
              <a:rPr lang="ro-RO" sz="2000" dirty="0" smtClean="0"/>
              <a:t>Verificatorul poate fi consultat de la începutul elaborării proiectului. (art.6) </a:t>
            </a:r>
          </a:p>
          <a:p>
            <a:pPr algn="l">
              <a:buFont typeface="Courier New" pitchFamily="49" charset="0"/>
              <a:buChar char="o"/>
            </a:pPr>
            <a:r>
              <a:rPr lang="ro-RO" sz="2000" dirty="0" smtClean="0"/>
              <a:t>Proiectele întocmite în baza unor expertize tehnice trebuie</a:t>
            </a:r>
            <a:r>
              <a:rPr lang="en-US" sz="2000" dirty="0" smtClean="0"/>
              <a:t>sc</a:t>
            </a:r>
            <a:r>
              <a:rPr lang="ro-RO" sz="2000" dirty="0" smtClean="0"/>
              <a:t> verificate de alt specialist verificator, după ce expertul tenic și le însușește.</a:t>
            </a:r>
          </a:p>
          <a:p>
            <a:pPr algn="l">
              <a:buFont typeface="Courier New" pitchFamily="49" charset="0"/>
              <a:buChar char="o"/>
            </a:pPr>
            <a:endParaRPr lang="ro-RO" sz="2000" dirty="0" smtClean="0"/>
          </a:p>
          <a:p>
            <a:pPr algn="l"/>
            <a:endParaRPr lang="ro-RO" sz="2000" dirty="0" smtClean="0"/>
          </a:p>
          <a:p>
            <a:pPr algn="l"/>
            <a:endParaRPr lang="ro-RO" sz="2200" b="1" dirty="0" smtClean="0"/>
          </a:p>
        </p:txBody>
      </p:sp>
      <p:sp>
        <p:nvSpPr>
          <p:cNvPr id="3" name="Slide Number Placeholder 2"/>
          <p:cNvSpPr>
            <a:spLocks noGrp="1"/>
          </p:cNvSpPr>
          <p:nvPr>
            <p:ph type="sldNum" sz="quarter" idx="12"/>
          </p:nvPr>
        </p:nvSpPr>
        <p:spPr/>
        <p:txBody>
          <a:bodyPr/>
          <a:lstStyle/>
          <a:p>
            <a:fld id="{6465EA87-E410-4F80-ADF2-CB7FA663BAAD}" type="slidenum">
              <a:rPr lang="en-US" altLang="ro-RO" smtClean="0"/>
              <a:pPr/>
              <a:t>27</a:t>
            </a:fld>
            <a:endParaRPr lang="en-US" altLang="ro-RO"/>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77850" y="222930"/>
            <a:ext cx="8920163" cy="1282020"/>
          </a:xfrm>
        </p:spPr>
        <p:txBody>
          <a:bodyPr/>
          <a:lstStyle/>
          <a:p>
            <a:pPr algn="ctr" eaLnBrk="1" hangingPunct="1"/>
            <a:r>
              <a:rPr lang="ro-RO" altLang="ro-RO" sz="2800" b="1" dirty="0" smtClean="0"/>
              <a:t>H.G. nr.925/1995 - </a:t>
            </a:r>
            <a:r>
              <a:rPr lang="ro-RO" sz="2400" b="1" dirty="0" smtClean="0"/>
              <a:t>Regulamentul de verificare și expertizare tehnică de calitate a proiectelor, a execuției lucrărilor și a construcțiilor</a:t>
            </a:r>
            <a:endParaRPr lang="en-US" altLang="ro-RO" sz="2400" dirty="0" smtClean="0"/>
          </a:p>
        </p:txBody>
      </p:sp>
      <p:sp>
        <p:nvSpPr>
          <p:cNvPr id="4" name="Subtitle 3"/>
          <p:cNvSpPr>
            <a:spLocks noGrp="1"/>
          </p:cNvSpPr>
          <p:nvPr>
            <p:ph type="subTitle" idx="1"/>
          </p:nvPr>
        </p:nvSpPr>
        <p:spPr>
          <a:xfrm>
            <a:off x="638629" y="1824990"/>
            <a:ext cx="8998857" cy="4794885"/>
          </a:xfrm>
        </p:spPr>
        <p:txBody>
          <a:bodyPr>
            <a:normAutofit/>
          </a:bodyPr>
          <a:lstStyle/>
          <a:p>
            <a:pPr algn="l"/>
            <a:r>
              <a:rPr lang="ro-RO" sz="2400" b="1" dirty="0" smtClean="0"/>
              <a:t>Practica actuală a verificărilor este diferită de prevederile regulamentului</a:t>
            </a:r>
          </a:p>
          <a:p>
            <a:pPr algn="l"/>
            <a:endParaRPr lang="ro-RO" sz="2400" b="1" dirty="0" smtClean="0"/>
          </a:p>
          <a:p>
            <a:pPr algn="l">
              <a:buFont typeface="Courier New" pitchFamily="49" charset="0"/>
              <a:buChar char="o"/>
            </a:pPr>
            <a:r>
              <a:rPr lang="ro-RO" sz="2000" dirty="0" smtClean="0"/>
              <a:t>In realitate investitorii cer proiectanților să furnizeze proiecte verificate pentru a reduce costurile și pentru a evita blocaje datorita divergențelor dintre specialiști ... ce nu pot fi mediate decât de alți specialiști...</a:t>
            </a:r>
            <a:endParaRPr lang="en-US" sz="2000" dirty="0" smtClean="0"/>
          </a:p>
          <a:p>
            <a:pPr algn="l">
              <a:buFont typeface="Courier New" pitchFamily="49" charset="0"/>
              <a:buChar char="o"/>
            </a:pPr>
            <a:r>
              <a:rPr lang="ro-RO" sz="2000" dirty="0" smtClean="0"/>
              <a:t>Aceste neînțelegeri ar putea fi evitate dacă pentru construcțiile din categoriile de importanța A-C s-ar elabora note de calcul concludente și dacă Referatul de verificare tehnică ar fi mult mai amplu, urmărind prevederile normative atât cele de conformare cât și cele de dimensionare.</a:t>
            </a:r>
          </a:p>
          <a:p>
            <a:pPr algn="l">
              <a:buFont typeface="Courier New" pitchFamily="49" charset="0"/>
              <a:buChar char="o"/>
            </a:pPr>
            <a:r>
              <a:rPr lang="ro-RO" sz="2000" dirty="0" smtClean="0"/>
              <a:t>Asociațiile profesionale </a:t>
            </a:r>
            <a:r>
              <a:rPr lang="ro-RO" sz="2000" u="sng" dirty="0" smtClean="0"/>
              <a:t>pot</a:t>
            </a:r>
            <a:r>
              <a:rPr lang="ro-RO" sz="2000" dirty="0" smtClean="0"/>
              <a:t> furniza membrilor </a:t>
            </a:r>
            <a:r>
              <a:rPr lang="ro-RO" sz="2000" b="1" dirty="0" smtClean="0"/>
              <a:t>modele</a:t>
            </a:r>
            <a:r>
              <a:rPr lang="ro-RO" sz="2000" dirty="0" smtClean="0"/>
              <a:t> de breviare de calcul și de referate de verificare.</a:t>
            </a:r>
            <a:endParaRPr lang="en-US" sz="2000" dirty="0" smtClean="0"/>
          </a:p>
          <a:p>
            <a:pPr algn="l"/>
            <a:endParaRPr lang="ro-RO" sz="2000" dirty="0" smtClean="0"/>
          </a:p>
          <a:p>
            <a:pPr algn="l"/>
            <a:endParaRPr lang="ro-RO" sz="2200" b="1" dirty="0" smtClean="0"/>
          </a:p>
        </p:txBody>
      </p:sp>
      <p:sp>
        <p:nvSpPr>
          <p:cNvPr id="8" name="Rounded Rectangle 7"/>
          <p:cNvSpPr/>
          <p:nvPr/>
        </p:nvSpPr>
        <p:spPr>
          <a:xfrm>
            <a:off x="9637486" y="1712291"/>
            <a:ext cx="2273299" cy="452846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b="1" dirty="0" smtClean="0">
                <a:solidFill>
                  <a:schemeClr val="tx1"/>
                </a:solidFill>
              </a:rPr>
              <a:t>AICPS</a:t>
            </a:r>
          </a:p>
          <a:p>
            <a:pPr algn="ctr"/>
            <a:r>
              <a:rPr lang="ro-RO" sz="2400" dirty="0" smtClean="0">
                <a:solidFill>
                  <a:schemeClr val="tx1"/>
                </a:solidFill>
              </a:rPr>
              <a:t>își propune să elaboreze modele </a:t>
            </a:r>
            <a:r>
              <a:rPr lang="en-US" sz="2400" dirty="0" err="1" smtClean="0">
                <a:solidFill>
                  <a:schemeClr val="tx1"/>
                </a:solidFill>
              </a:rPr>
              <a:t>pentru</a:t>
            </a:r>
            <a:r>
              <a:rPr lang="ro-RO" sz="2400" dirty="0" smtClean="0">
                <a:solidFill>
                  <a:schemeClr val="tx1"/>
                </a:solidFill>
              </a:rPr>
              <a:t> breviare de calcul și referate de verificare</a:t>
            </a:r>
            <a:endParaRPr lang="ro-RO" sz="2400" dirty="0" smtClean="0">
              <a:solidFill>
                <a:schemeClr val="tx1"/>
              </a:solidFill>
              <a:hlinkClick r:id="rId2" tooltip="Dicționarul explicativ al limbii române (ediția a II-a revăzută și adăugită), 2009"/>
            </a:endParaRPr>
          </a:p>
        </p:txBody>
      </p:sp>
      <p:sp>
        <p:nvSpPr>
          <p:cNvPr id="3" name="Slide Number Placeholder 2"/>
          <p:cNvSpPr>
            <a:spLocks noGrp="1"/>
          </p:cNvSpPr>
          <p:nvPr>
            <p:ph type="sldNum" sz="quarter" idx="12"/>
          </p:nvPr>
        </p:nvSpPr>
        <p:spPr>
          <a:xfrm>
            <a:off x="8260450" y="6437312"/>
            <a:ext cx="684212" cy="365125"/>
          </a:xfrm>
        </p:spPr>
        <p:txBody>
          <a:bodyPr/>
          <a:lstStyle/>
          <a:p>
            <a:fld id="{6465EA87-E410-4F80-ADF2-CB7FA663BAAD}" type="slidenum">
              <a:rPr lang="en-US" altLang="ro-RO" smtClean="0"/>
              <a:pPr/>
              <a:t>28</a:t>
            </a:fld>
            <a:endParaRPr lang="en-US" altLang="ro-RO"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01650" y="0"/>
            <a:ext cx="9194800" cy="1447800"/>
          </a:xfrm>
        </p:spPr>
        <p:txBody>
          <a:bodyPr/>
          <a:lstStyle/>
          <a:p>
            <a:pPr algn="ctr" eaLnBrk="1" hangingPunct="1"/>
            <a:r>
              <a:rPr lang="ro-RO" altLang="ro-RO" sz="2800" b="1" dirty="0" smtClean="0"/>
              <a:t>H.G. nr.925/1995 - </a:t>
            </a:r>
            <a:r>
              <a:rPr lang="ro-RO" sz="2400" b="1" dirty="0" smtClean="0"/>
              <a:t>Regulamentul de verificare și expertizare tehnică de calitate a proiectelor, a execuției lucrărilor și a construcțiilor</a:t>
            </a:r>
            <a:endParaRPr lang="en-US" altLang="ro-RO" sz="2400" dirty="0" smtClean="0"/>
          </a:p>
        </p:txBody>
      </p:sp>
      <p:sp>
        <p:nvSpPr>
          <p:cNvPr id="4" name="Subtitle 3"/>
          <p:cNvSpPr>
            <a:spLocks noGrp="1"/>
          </p:cNvSpPr>
          <p:nvPr>
            <p:ph type="subTitle" idx="1"/>
          </p:nvPr>
        </p:nvSpPr>
        <p:spPr>
          <a:xfrm>
            <a:off x="581479" y="1695450"/>
            <a:ext cx="8998857" cy="5162550"/>
          </a:xfrm>
        </p:spPr>
        <p:txBody>
          <a:bodyPr>
            <a:normAutofit/>
          </a:bodyPr>
          <a:lstStyle/>
          <a:p>
            <a:pPr algn="ctr"/>
            <a:r>
              <a:rPr lang="ro-RO" sz="2400" b="1" dirty="0" smtClean="0"/>
              <a:t>EXPERTIZAREA TEHNICĂ</a:t>
            </a:r>
          </a:p>
          <a:p>
            <a:pPr algn="l"/>
            <a:r>
              <a:rPr lang="ro-RO" sz="2000" dirty="0" smtClean="0"/>
              <a:t>Art.15 - Expertizarea tehnică de calitate este o activitate complexă care cuprinde, după caz, cercetări, experimentări sau încercări, studii, relevee, analize si evaluări necesare pentru cunoașterea stării tehnice a unei construcții existente sau a modului în care un proiect respectă cerințele prevăzute de lege, în vederea </a:t>
            </a:r>
            <a:r>
              <a:rPr lang="ro-RO" sz="2000" i="1" u="sng" dirty="0" smtClean="0"/>
              <a:t>fundamentării măsurilor de intervenție</a:t>
            </a:r>
            <a:r>
              <a:rPr lang="en-US" sz="2000" i="1" u="sng" dirty="0" smtClean="0"/>
              <a:t> </a:t>
            </a:r>
            <a:r>
              <a:rPr lang="ro-RO" sz="2000" i="1" u="sng" dirty="0" smtClean="0"/>
              <a:t>!</a:t>
            </a:r>
            <a:r>
              <a:rPr lang="en-US" sz="2000" i="1" u="sng" dirty="0" smtClean="0"/>
              <a:t>?</a:t>
            </a:r>
            <a:endParaRPr lang="ro-RO" sz="2000" u="sng" dirty="0" smtClean="0"/>
          </a:p>
          <a:p>
            <a:pPr algn="l"/>
            <a:r>
              <a:rPr lang="ro-RO" sz="2000" b="1" dirty="0" smtClean="0">
                <a:solidFill>
                  <a:schemeClr val="accent1">
                    <a:lumMod val="75000"/>
                  </a:schemeClr>
                </a:solidFill>
              </a:rPr>
              <a:t>DAR NU ÎNTOTDEAUNA TREBUIE FĂCUTĂ EVALUAREA SEISMICĂ A CONSTRUCȚIEI</a:t>
            </a:r>
            <a:r>
              <a:rPr lang="ro-RO" sz="2000" dirty="0" smtClean="0">
                <a:solidFill>
                  <a:schemeClr val="accent1">
                    <a:lumMod val="75000"/>
                  </a:schemeClr>
                </a:solidFill>
              </a:rPr>
              <a:t> – așa cum cere ISC-ul în prezent.</a:t>
            </a:r>
          </a:p>
          <a:p>
            <a:pPr algn="l"/>
            <a:r>
              <a:rPr lang="ro-RO" sz="2000" dirty="0" smtClean="0"/>
              <a:t>În regulament trebuie menționate și alte situații în care se fac expertize tehnice</a:t>
            </a:r>
            <a:r>
              <a:rPr lang="en-US" sz="2000" dirty="0" smtClean="0"/>
              <a:t>. </a:t>
            </a:r>
            <a:r>
              <a:rPr lang="en-US" sz="2000" dirty="0" err="1" smtClean="0"/>
              <a:t>Unele</a:t>
            </a:r>
            <a:r>
              <a:rPr lang="ro-RO" sz="2000" dirty="0" smtClean="0"/>
              <a:t> mai simple sau mai complicate, după caz.</a:t>
            </a:r>
            <a:r>
              <a:rPr lang="en-US" sz="2000" dirty="0" smtClean="0"/>
              <a:t> Cu </a:t>
            </a:r>
            <a:r>
              <a:rPr lang="en-US" sz="2000" dirty="0" err="1" smtClean="0"/>
              <a:t>sau</a:t>
            </a:r>
            <a:r>
              <a:rPr lang="en-US" sz="2000" dirty="0" smtClean="0"/>
              <a:t> far</a:t>
            </a:r>
            <a:r>
              <a:rPr lang="ro-RO" sz="2000" dirty="0" smtClean="0"/>
              <a:t>ă evaluare seismică, conform P100-3/2008</a:t>
            </a:r>
            <a:r>
              <a:rPr lang="en-US" sz="2000" dirty="0" smtClean="0"/>
              <a:t>.</a:t>
            </a:r>
          </a:p>
          <a:p>
            <a:pPr algn="l">
              <a:buFontTx/>
              <a:buChar char="-"/>
            </a:pPr>
            <a:r>
              <a:rPr lang="en-US" sz="2000" dirty="0" err="1" smtClean="0"/>
              <a:t>Construire</a:t>
            </a:r>
            <a:r>
              <a:rPr lang="en-US" sz="2000" dirty="0" smtClean="0"/>
              <a:t> la </a:t>
            </a:r>
            <a:r>
              <a:rPr lang="en-US" sz="2000" dirty="0" err="1" smtClean="0"/>
              <a:t>limita</a:t>
            </a:r>
            <a:r>
              <a:rPr lang="en-US" sz="2000" dirty="0" smtClean="0"/>
              <a:t> de </a:t>
            </a:r>
            <a:r>
              <a:rPr lang="en-US" sz="2000" dirty="0" err="1" smtClean="0"/>
              <a:t>proprietate</a:t>
            </a:r>
            <a:r>
              <a:rPr lang="en-US" sz="2000" dirty="0" smtClean="0"/>
              <a:t>, cu </a:t>
            </a:r>
            <a:r>
              <a:rPr lang="en-US" sz="2000" dirty="0" err="1" smtClean="0"/>
              <a:t>imobile</a:t>
            </a:r>
            <a:r>
              <a:rPr lang="en-US" sz="2000" dirty="0" smtClean="0"/>
              <a:t> </a:t>
            </a:r>
            <a:r>
              <a:rPr lang="ro-RO" sz="2000" dirty="0" smtClean="0"/>
              <a:t>învecinate,</a:t>
            </a:r>
          </a:p>
          <a:p>
            <a:pPr algn="l">
              <a:buFontTx/>
              <a:buChar char="-"/>
            </a:pPr>
            <a:r>
              <a:rPr lang="ro-RO" sz="2000" dirty="0" smtClean="0"/>
              <a:t>Modernizarea locuințelor, recompatimentarea pereților desparțitori (</a:t>
            </a:r>
            <a:r>
              <a:rPr lang="en-US" sz="2000" dirty="0" smtClean="0"/>
              <a:t>&lt;12cm)</a:t>
            </a:r>
            <a:endParaRPr lang="ro-RO" sz="2000" dirty="0" smtClean="0"/>
          </a:p>
          <a:p>
            <a:pPr algn="l"/>
            <a:endParaRPr lang="ro-RO" sz="2000" dirty="0" smtClean="0"/>
          </a:p>
          <a:p>
            <a:pPr algn="l"/>
            <a:endParaRPr lang="ro-RO" sz="2000" dirty="0" smtClean="0"/>
          </a:p>
          <a:p>
            <a:pPr algn="l"/>
            <a:endParaRPr lang="ro-RO" sz="2000" dirty="0" smtClean="0"/>
          </a:p>
          <a:p>
            <a:pPr algn="l"/>
            <a:endParaRPr lang="ro-RO" sz="2200" b="1" dirty="0" smtClean="0"/>
          </a:p>
        </p:txBody>
      </p:sp>
      <p:sp>
        <p:nvSpPr>
          <p:cNvPr id="3" name="Slide Number Placeholder 2"/>
          <p:cNvSpPr>
            <a:spLocks noGrp="1"/>
          </p:cNvSpPr>
          <p:nvPr>
            <p:ph type="sldNum" sz="quarter" idx="12"/>
          </p:nvPr>
        </p:nvSpPr>
        <p:spPr>
          <a:xfrm>
            <a:off x="8309876" y="6492875"/>
            <a:ext cx="684212" cy="365125"/>
          </a:xfrm>
        </p:spPr>
        <p:txBody>
          <a:bodyPr/>
          <a:lstStyle/>
          <a:p>
            <a:fld id="{6465EA87-E410-4F80-ADF2-CB7FA663BAAD}" type="slidenum">
              <a:rPr lang="en-US" altLang="ro-RO" smtClean="0"/>
              <a:pPr/>
              <a:t>29</a:t>
            </a:fld>
            <a:endParaRPr lang="en-US" altLang="ro-RO"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01650" y="0"/>
            <a:ext cx="9194800" cy="742950"/>
          </a:xfrm>
        </p:spPr>
        <p:txBody>
          <a:bodyPr/>
          <a:lstStyle/>
          <a:p>
            <a:pPr algn="ctr" eaLnBrk="1" hangingPunct="1"/>
            <a:r>
              <a:rPr lang="ro-RO" altLang="ro-RO" sz="2800" b="1" dirty="0" smtClean="0"/>
              <a:t>Contradicție între Lg.10-1995 și H.G. nr.925/1995</a:t>
            </a:r>
            <a:endParaRPr lang="en-US" altLang="ro-RO" sz="2400" dirty="0" smtClean="0"/>
          </a:p>
        </p:txBody>
      </p:sp>
      <p:sp>
        <p:nvSpPr>
          <p:cNvPr id="4" name="Subtitle 3"/>
          <p:cNvSpPr>
            <a:spLocks noGrp="1"/>
          </p:cNvSpPr>
          <p:nvPr>
            <p:ph type="subTitle" idx="1"/>
          </p:nvPr>
        </p:nvSpPr>
        <p:spPr>
          <a:xfrm>
            <a:off x="791029" y="1371600"/>
            <a:ext cx="3590471" cy="5334000"/>
          </a:xfrm>
        </p:spPr>
        <p:txBody>
          <a:bodyPr>
            <a:normAutofit fontScale="92500" lnSpcReduction="20000"/>
          </a:bodyPr>
          <a:lstStyle/>
          <a:p>
            <a:pPr algn="ctr"/>
            <a:r>
              <a:rPr lang="ro-RO" sz="2400" b="1" dirty="0" smtClean="0"/>
              <a:t>Legea 10-1995,</a:t>
            </a:r>
            <a:r>
              <a:rPr lang="ro-RO" sz="2000" dirty="0" smtClean="0"/>
              <a:t>Art.5 </a:t>
            </a:r>
          </a:p>
          <a:p>
            <a:pPr algn="ctr"/>
            <a:r>
              <a:rPr lang="ro-RO" sz="2000" dirty="0" smtClean="0"/>
              <a:t>Cerințele fundamentale:</a:t>
            </a:r>
          </a:p>
          <a:p>
            <a:pPr algn="ctr"/>
            <a:endParaRPr lang="ro-RO" sz="2000" dirty="0" smtClean="0"/>
          </a:p>
          <a:p>
            <a:pPr algn="l"/>
            <a:r>
              <a:rPr lang="ro-RO" sz="2000" dirty="0" smtClean="0"/>
              <a:t>a) rezistență mecanică și stabilitate;</a:t>
            </a:r>
            <a:endParaRPr lang="en-US" sz="2000" dirty="0" smtClean="0"/>
          </a:p>
          <a:p>
            <a:pPr algn="l"/>
            <a:r>
              <a:rPr lang="ro-RO" sz="2000" dirty="0" smtClean="0"/>
              <a:t>b) securitate la incendiu;</a:t>
            </a:r>
            <a:endParaRPr lang="en-US" sz="2000" dirty="0" smtClean="0"/>
          </a:p>
          <a:p>
            <a:pPr algn="l"/>
            <a:r>
              <a:rPr lang="ro-RO" sz="2000" dirty="0" smtClean="0"/>
              <a:t>c) igienă, sănătate și mediu înconjurător;</a:t>
            </a:r>
            <a:endParaRPr lang="en-US" sz="2000" dirty="0" smtClean="0"/>
          </a:p>
          <a:p>
            <a:pPr algn="l"/>
            <a:r>
              <a:rPr lang="ro-RO" sz="2000" dirty="0" smtClean="0"/>
              <a:t>d) siguranță și accesibilitate în exploatare;</a:t>
            </a:r>
            <a:endParaRPr lang="en-US" sz="2000" dirty="0" smtClean="0"/>
          </a:p>
          <a:p>
            <a:pPr algn="l"/>
            <a:r>
              <a:rPr lang="ro-RO" sz="2000" dirty="0" smtClean="0"/>
              <a:t>e) protecție împotriva zgomotului;</a:t>
            </a:r>
            <a:endParaRPr lang="en-US" sz="2000" dirty="0" smtClean="0"/>
          </a:p>
          <a:p>
            <a:pPr algn="l"/>
            <a:r>
              <a:rPr lang="ro-RO" sz="2000" dirty="0" smtClean="0"/>
              <a:t>f) economie de energie și izolare termică;</a:t>
            </a:r>
            <a:endParaRPr lang="en-US" sz="2000" dirty="0" smtClean="0"/>
          </a:p>
          <a:p>
            <a:pPr algn="l"/>
            <a:r>
              <a:rPr lang="ro-RO" sz="2000" dirty="0" smtClean="0"/>
              <a:t>g) utilizare sustenabilă a resurselor naturale**).</a:t>
            </a:r>
          </a:p>
          <a:p>
            <a:pPr algn="l"/>
            <a:endParaRPr lang="ro-RO" sz="2000" dirty="0" smtClean="0"/>
          </a:p>
          <a:p>
            <a:pPr algn="l"/>
            <a:endParaRPr lang="ro-RO" sz="2200" b="1" dirty="0" smtClean="0"/>
          </a:p>
        </p:txBody>
      </p:sp>
      <p:sp>
        <p:nvSpPr>
          <p:cNvPr id="5" name="Subtitle 3"/>
          <p:cNvSpPr txBox="1">
            <a:spLocks/>
          </p:cNvSpPr>
          <p:nvPr/>
        </p:nvSpPr>
        <p:spPr bwMode="auto">
          <a:xfrm>
            <a:off x="5239204" y="1171576"/>
            <a:ext cx="4514396"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marR="0" lvl="0" indent="0" algn="ctr" defTabSz="457200" rtl="0" eaLnBrk="0" fontAlgn="base" latinLnBrk="0" hangingPunct="0">
              <a:lnSpc>
                <a:spcPct val="100000"/>
              </a:lnSpc>
              <a:spcBef>
                <a:spcPts val="1000"/>
              </a:spcBef>
              <a:spcAft>
                <a:spcPct val="0"/>
              </a:spcAft>
              <a:buClr>
                <a:schemeClr val="accent1"/>
              </a:buClr>
              <a:buSzPct val="80000"/>
              <a:buFont typeface="Wingdings 3" panose="05040102010807070707" pitchFamily="18" charset="2"/>
              <a:buNone/>
              <a:tabLst/>
              <a:defRPr/>
            </a:pPr>
            <a:r>
              <a:rPr kumimoji="0" lang="ro-RO" sz="2400" b="1"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H.G. 925-1995 </a:t>
            </a:r>
            <a:r>
              <a:rPr kumimoji="0" lang="ro-RO" sz="190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(Îndrumătorul pt. atestarea profesională a specialiștilor cu activitate</a:t>
            </a:r>
            <a:r>
              <a:rPr kumimoji="0" lang="ro-RO" sz="1900" i="0" u="none" strike="noStrike" kern="1200" cap="none" spc="0" normalizeH="0" noProof="0" dirty="0" smtClean="0">
                <a:ln>
                  <a:noFill/>
                </a:ln>
                <a:solidFill>
                  <a:schemeClr val="tx1">
                    <a:lumMod val="50000"/>
                    <a:lumOff val="50000"/>
                  </a:schemeClr>
                </a:solidFill>
                <a:effectLst/>
                <a:uLnTx/>
                <a:uFillTx/>
                <a:latin typeface="+mn-lt"/>
                <a:ea typeface="+mn-ea"/>
                <a:cs typeface="+mn-cs"/>
              </a:rPr>
              <a:t> în construcții</a:t>
            </a:r>
            <a:r>
              <a:rPr kumimoji="0" lang="ro-RO" sz="190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a:t>
            </a:r>
          </a:p>
          <a:p>
            <a:endParaRPr lang="ro-RO" sz="1600" dirty="0" smtClean="0"/>
          </a:p>
          <a:p>
            <a:r>
              <a:rPr lang="ro-RO" sz="1900" dirty="0" smtClean="0"/>
              <a:t>A - rezistență si stabilitate;</a:t>
            </a:r>
          </a:p>
          <a:p>
            <a:endParaRPr lang="en-US" sz="1900" dirty="0" smtClean="0"/>
          </a:p>
          <a:p>
            <a:r>
              <a:rPr lang="ro-RO" sz="1900" dirty="0" smtClean="0"/>
              <a:t>B - siguranță în exploatare;</a:t>
            </a:r>
          </a:p>
          <a:p>
            <a:endParaRPr lang="en-US" sz="1100" dirty="0" smtClean="0"/>
          </a:p>
          <a:p>
            <a:r>
              <a:rPr lang="ro-RO" sz="1900" dirty="0" smtClean="0"/>
              <a:t>C - siguranță la foc;</a:t>
            </a:r>
          </a:p>
          <a:p>
            <a:endParaRPr lang="en-US" sz="1100" dirty="0" smtClean="0"/>
          </a:p>
          <a:p>
            <a:r>
              <a:rPr lang="ro-RO" sz="1900" dirty="0" smtClean="0"/>
              <a:t>D - igiena, sănătatea oamenilor, refacerea si protecția mediului;</a:t>
            </a:r>
          </a:p>
          <a:p>
            <a:endParaRPr lang="en-US" sz="1100" dirty="0" smtClean="0"/>
          </a:p>
          <a:p>
            <a:r>
              <a:rPr lang="ro-RO" sz="1900" dirty="0" smtClean="0"/>
              <a:t>E - izolația termică, hidrofugă si economia de energie;</a:t>
            </a:r>
          </a:p>
          <a:p>
            <a:endParaRPr lang="en-US" sz="1100" dirty="0" smtClean="0"/>
          </a:p>
          <a:p>
            <a:r>
              <a:rPr lang="ro-RO" sz="1900" dirty="0" smtClean="0"/>
              <a:t>F - protecția împotriva zgomotului.</a:t>
            </a:r>
            <a:endParaRPr lang="en-US" sz="1900" dirty="0" smtClean="0"/>
          </a:p>
          <a:p>
            <a:pPr marL="0" marR="0" lvl="0" indent="0" algn="l" defTabSz="457200" rtl="0" eaLnBrk="0" fontAlgn="base" latinLnBrk="0" hangingPunct="0">
              <a:lnSpc>
                <a:spcPct val="100000"/>
              </a:lnSpc>
              <a:spcBef>
                <a:spcPts val="1000"/>
              </a:spcBef>
              <a:spcAft>
                <a:spcPct val="0"/>
              </a:spcAft>
              <a:buClr>
                <a:schemeClr val="accent1"/>
              </a:buClr>
              <a:buSzPct val="80000"/>
              <a:buFont typeface="Wingdings 3" panose="05040102010807070707" pitchFamily="18" charset="2"/>
              <a:buNone/>
              <a:tabLst/>
              <a:defRPr/>
            </a:pPr>
            <a:endParaRPr kumimoji="0" lang="ro-RO" sz="20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endParaRPr>
          </a:p>
          <a:p>
            <a:pPr marL="0" marR="0" lvl="0" indent="0" algn="l" defTabSz="457200" rtl="0" eaLnBrk="0" fontAlgn="base" latinLnBrk="0" hangingPunct="0">
              <a:lnSpc>
                <a:spcPct val="100000"/>
              </a:lnSpc>
              <a:spcBef>
                <a:spcPts val="1000"/>
              </a:spcBef>
              <a:spcAft>
                <a:spcPct val="0"/>
              </a:spcAft>
              <a:buClr>
                <a:schemeClr val="accent1"/>
              </a:buClr>
              <a:buSzPct val="80000"/>
              <a:buFont typeface="Wingdings 3" panose="05040102010807070707" pitchFamily="18" charset="2"/>
              <a:buNone/>
              <a:tabLst/>
              <a:defRPr/>
            </a:pPr>
            <a:endParaRPr kumimoji="0" lang="ro-RO" sz="20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endParaRPr>
          </a:p>
          <a:p>
            <a:pPr marL="0" marR="0" lvl="0" indent="0" algn="l" defTabSz="457200" rtl="0" eaLnBrk="0" fontAlgn="base" latinLnBrk="0" hangingPunct="0">
              <a:lnSpc>
                <a:spcPct val="100000"/>
              </a:lnSpc>
              <a:spcBef>
                <a:spcPts val="1000"/>
              </a:spcBef>
              <a:spcAft>
                <a:spcPct val="0"/>
              </a:spcAft>
              <a:buClr>
                <a:schemeClr val="accent1"/>
              </a:buClr>
              <a:buSzPct val="80000"/>
              <a:buFont typeface="Wingdings 3" panose="05040102010807070707" pitchFamily="18" charset="2"/>
              <a:buNone/>
              <a:tabLst/>
              <a:defRPr/>
            </a:pPr>
            <a:endParaRPr kumimoji="0" lang="ro-RO" sz="20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endParaRPr>
          </a:p>
          <a:p>
            <a:pPr marL="0" marR="0" lvl="0" indent="0" algn="l" defTabSz="457200" rtl="0" eaLnBrk="0" fontAlgn="base" latinLnBrk="0" hangingPunct="0">
              <a:lnSpc>
                <a:spcPct val="100000"/>
              </a:lnSpc>
              <a:spcBef>
                <a:spcPts val="1000"/>
              </a:spcBef>
              <a:spcAft>
                <a:spcPct val="0"/>
              </a:spcAft>
              <a:buClr>
                <a:schemeClr val="accent1"/>
              </a:buClr>
              <a:buSzPct val="80000"/>
              <a:buFont typeface="Wingdings 3" panose="05040102010807070707" pitchFamily="18" charset="2"/>
              <a:buNone/>
              <a:tabLst/>
              <a:defRPr/>
            </a:pPr>
            <a:endParaRPr kumimoji="0" lang="ro-RO" sz="2200" b="1" i="0" u="none" strike="noStrike" kern="1200" cap="none" spc="0" normalizeH="0" baseline="0" noProof="0" dirty="0" smtClean="0">
              <a:ln>
                <a:noFill/>
              </a:ln>
              <a:solidFill>
                <a:schemeClr val="tx1">
                  <a:lumMod val="50000"/>
                  <a:lumOff val="50000"/>
                </a:schemeClr>
              </a:solidFill>
              <a:effectLst/>
              <a:uLnTx/>
              <a:uFillTx/>
              <a:latin typeface="+mn-lt"/>
              <a:ea typeface="+mn-ea"/>
              <a:cs typeface="+mn-cs"/>
            </a:endParaRPr>
          </a:p>
        </p:txBody>
      </p:sp>
      <p:cxnSp>
        <p:nvCxnSpPr>
          <p:cNvPr id="7" name="Straight Arrow Connector 6"/>
          <p:cNvCxnSpPr/>
          <p:nvPr/>
        </p:nvCxnSpPr>
        <p:spPr>
          <a:xfrm>
            <a:off x="3762375" y="3219450"/>
            <a:ext cx="1562100" cy="419100"/>
          </a:xfrm>
          <a:prstGeom prst="straightConnector1">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3667125" y="3257550"/>
            <a:ext cx="1704975" cy="1028700"/>
          </a:xfrm>
          <a:prstGeom prst="straightConnector1">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829050" y="3600450"/>
            <a:ext cx="1428750" cy="552450"/>
          </a:xfrm>
          <a:prstGeom prst="straightConnector1">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352800" y="4819650"/>
            <a:ext cx="1847850" cy="695325"/>
          </a:xfrm>
          <a:prstGeom prst="straightConnector1">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3600450" y="4857750"/>
            <a:ext cx="1647825" cy="561975"/>
          </a:xfrm>
          <a:prstGeom prst="straightConnector1">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a:xfrm>
            <a:off x="8276925" y="6350001"/>
            <a:ext cx="684212" cy="365125"/>
          </a:xfrm>
        </p:spPr>
        <p:txBody>
          <a:bodyPr/>
          <a:lstStyle/>
          <a:p>
            <a:fld id="{6465EA87-E410-4F80-ADF2-CB7FA663BAAD}" type="slidenum">
              <a:rPr lang="en-US" altLang="ro-RO" smtClean="0"/>
              <a:pPr/>
              <a:t>30</a:t>
            </a:fld>
            <a:endParaRPr lang="en-US" altLang="ro-RO"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6404" y="1746423"/>
            <a:ext cx="8820364" cy="3428784"/>
          </a:xfrm>
        </p:spPr>
        <p:txBody>
          <a:bodyPr>
            <a:normAutofit fontScale="90000"/>
          </a:bodyPr>
          <a:lstStyle/>
          <a:p>
            <a:pPr algn="ctr"/>
            <a:r>
              <a:rPr lang="ro-RO" sz="4000" dirty="0" smtClean="0"/>
              <a:t>Vă mulțumesc!</a:t>
            </a:r>
            <a:br>
              <a:rPr lang="ro-RO" sz="4000" dirty="0" smtClean="0"/>
            </a:br>
            <a:r>
              <a:rPr lang="ro-RO" sz="4000" dirty="0" smtClean="0"/>
              <a:t/>
            </a:r>
            <a:br>
              <a:rPr lang="ro-RO" sz="4000" dirty="0" smtClean="0"/>
            </a:br>
            <a:r>
              <a:rPr lang="ro-RO" sz="4000" dirty="0" smtClean="0"/>
              <a:t>Vă rog să contribuiți </a:t>
            </a:r>
            <a:r>
              <a:rPr lang="ro-RO" sz="4000" dirty="0" smtClean="0"/>
              <a:t>la îmbunătățirea  înțelegerii cadrului legislativ. </a:t>
            </a:r>
            <a:br>
              <a:rPr lang="ro-RO" sz="4000" dirty="0" smtClean="0"/>
            </a:br>
            <a:r>
              <a:rPr lang="ro-RO" sz="4000" dirty="0" smtClean="0"/>
              <a:t>Este o problemă </a:t>
            </a:r>
            <a:r>
              <a:rPr lang="ro-RO" sz="4000" dirty="0" smtClean="0"/>
              <a:t>ce ne privește pe ...         TOȚI</a:t>
            </a:r>
            <a:endParaRPr lang="en-US" sz="4000" dirty="0"/>
          </a:p>
        </p:txBody>
      </p:sp>
      <p:sp>
        <p:nvSpPr>
          <p:cNvPr id="3" name="Content Placeholder 2"/>
          <p:cNvSpPr>
            <a:spLocks noGrp="1"/>
          </p:cNvSpPr>
          <p:nvPr>
            <p:ph idx="1"/>
          </p:nvPr>
        </p:nvSpPr>
        <p:spPr>
          <a:xfrm>
            <a:off x="677863" y="4852086"/>
            <a:ext cx="8596312" cy="1189939"/>
          </a:xfrm>
        </p:spPr>
        <p:txBody>
          <a:bodyPr/>
          <a:lstStyle/>
          <a:p>
            <a:endParaRPr lang="ro-RO" dirty="0" smtClean="0"/>
          </a:p>
          <a:p>
            <a:endParaRPr lang="en-US" dirty="0"/>
          </a:p>
        </p:txBody>
      </p:sp>
      <p:sp>
        <p:nvSpPr>
          <p:cNvPr id="5" name="Slide Number Placeholder 4"/>
          <p:cNvSpPr>
            <a:spLocks noGrp="1"/>
          </p:cNvSpPr>
          <p:nvPr>
            <p:ph type="sldNum" sz="quarter" idx="12"/>
          </p:nvPr>
        </p:nvSpPr>
        <p:spPr/>
        <p:txBody>
          <a:bodyPr/>
          <a:lstStyle/>
          <a:p>
            <a:fld id="{8B15F627-71C9-4CCA-BEA0-90657D652718}" type="slidenum">
              <a:rPr lang="en-US" altLang="ro-RO" smtClean="0"/>
              <a:pPr/>
              <a:t>31</a:t>
            </a:fld>
            <a:endParaRPr lang="en-US" altLang="ro-RO"/>
          </a:p>
        </p:txBody>
      </p:sp>
    </p:spTree>
    <p:extLst>
      <p:ext uri="{BB962C8B-B14F-4D97-AF65-F5344CB8AC3E}">
        <p14:creationId xmlns:p14="http://schemas.microsoft.com/office/powerpoint/2010/main" val="951559233"/>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3297</TotalTime>
  <Words>3565</Words>
  <Application>Microsoft Office PowerPoint</Application>
  <PresentationFormat>Widescreen</PresentationFormat>
  <Paragraphs>366</Paragraphs>
  <Slides>31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Courier New</vt:lpstr>
      <vt:lpstr>Trebuchet MS</vt:lpstr>
      <vt:lpstr>Wingdings 3</vt:lpstr>
      <vt:lpstr>Facet</vt:lpstr>
      <vt:lpstr>Principiile cadrului legislativ în domeniul construcțiilor</vt:lpstr>
      <vt:lpstr>Analecte</vt:lpstr>
      <vt:lpstr>Componența grupului de lucru pentru cadrul legislativ</vt:lpstr>
      <vt:lpstr>Protocol de colaborare al asociațiilor profesionale  și patronale din domeniul construcțiilor</vt:lpstr>
      <vt:lpstr>Responsabilități atribuite proiectanților de structuri</vt:lpstr>
      <vt:lpstr>PowerPoint Presentation</vt:lpstr>
      <vt:lpstr>PowerPoint Presentation</vt:lpstr>
      <vt:lpstr>Principiile de bază ale  sistemului calității în construcții</vt:lpstr>
      <vt:lpstr>Legea 10/1995</vt:lpstr>
      <vt:lpstr>Legea 10/1995  </vt:lpstr>
      <vt:lpstr>Legea 10/1995  </vt:lpstr>
      <vt:lpstr>Legea 10/1995  </vt:lpstr>
      <vt:lpstr>Legea 10/1995  </vt:lpstr>
      <vt:lpstr>Legea 10/1995  </vt:lpstr>
      <vt:lpstr>Legea 10/1995  </vt:lpstr>
      <vt:lpstr>Legea 10/1995  - Sistemul calității în construcții </vt:lpstr>
      <vt:lpstr>PowerPoint Presentation</vt:lpstr>
      <vt:lpstr>Activitatea de reglementare în construcții</vt:lpstr>
      <vt:lpstr>Legea 10/1995  </vt:lpstr>
      <vt:lpstr>Legea 10/1995  </vt:lpstr>
      <vt:lpstr>Legea 10/1995 - Lipsuri </vt:lpstr>
      <vt:lpstr>PowerPoint Presentation</vt:lpstr>
      <vt:lpstr>H.G. nr.273/1994 - Regulamentul de recepție a lucrărilor de construcții și instalații aferente acestora</vt:lpstr>
      <vt:lpstr>H.G. nr.273/1994 - Regulamentul de recepție a lucrărilor de construcții și instalații aferente acestora</vt:lpstr>
      <vt:lpstr>H.G. nr.273/1994 - Regulamentul de recepție a lucrărilor de construcții și instalații aferente acestora</vt:lpstr>
      <vt:lpstr>PowerPoint Presentation</vt:lpstr>
      <vt:lpstr>H.G. nr.925/1995 - Regulamentul de verificare și expertizare tehnică de calitate a proiectelor, a execuției lucrărilor și a construcțiilor</vt:lpstr>
      <vt:lpstr>H.G. nr.925/1995 - Regulamentul de verificare și expertizare tehnică de calitate a proiectelor, a execuției lucrărilor și a construcțiilor</vt:lpstr>
      <vt:lpstr>H.G. nr.925/1995 - Regulamentul de verificare și expertizare tehnică de calitate a proiectelor, a execuției lucrărilor și a construcțiilor</vt:lpstr>
      <vt:lpstr>Contradicție între Lg.10-1995 și H.G. nr.925/1995</vt:lpstr>
      <vt:lpstr>Vă mulțumesc!  Vă rog să contribuiți la îmbunătățirea  înțelegerii cadrului legislativ.  Este o problemă ce ne privește pe ...         TOȚI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Principiile Cadrului Legislativ</dc:title>
  <dc:creator>Cristian Onofrei</dc:creator>
  <cp:lastModifiedBy>Tudor</cp:lastModifiedBy>
  <cp:revision>229</cp:revision>
  <dcterms:created xsi:type="dcterms:W3CDTF">2015-11-12T10:43:41Z</dcterms:created>
  <dcterms:modified xsi:type="dcterms:W3CDTF">2016-06-05T14:18:26Z</dcterms:modified>
</cp:coreProperties>
</file>