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60" r:id="rId3"/>
    <p:sldId id="257" r:id="rId4"/>
    <p:sldId id="262" r:id="rId5"/>
    <p:sldId id="261" r:id="rId6"/>
    <p:sldId id="264" r:id="rId7"/>
    <p:sldId id="268" r:id="rId8"/>
    <p:sldId id="267" r:id="rId9"/>
    <p:sldId id="269" r:id="rId10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udor" initials="T" lastIdx="4" clrIdx="0">
    <p:extLst>
      <p:ext uri="{19B8F6BF-5375-455C-9EA6-DF929625EA0E}">
        <p15:presenceInfo xmlns:p15="http://schemas.microsoft.com/office/powerpoint/2012/main" userId="Tud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0-02T15:31:55.167" idx="1">
    <p:pos x="5336" y="2880"/>
    <p:text>Cine sunt op ec care presteaza consultanță</p:text>
    <p:extLst>
      <p:ext uri="{C676402C-5697-4E1C-873F-D02D1690AC5C}">
        <p15:threadingInfo xmlns:p15="http://schemas.microsoft.com/office/powerpoint/2012/main" timeZoneBias="-180"/>
      </p:ext>
    </p:extLst>
  </p:cm>
  <p:cm authorId="1" dt="2016-10-02T15:34:26.656" idx="2">
    <p:pos x="2860" y="2283"/>
    <p:text>Ce fel de verificatori?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0-06T15:36:19.191" idx="3">
    <p:pos x="2205" y="3072"/>
    <p:text>Op.Ec.Pro trebuie să aibe un singur obiect de activitate - proiectarea. Altfel este greu să asiguri etica profesională dc fondurile provin și din alte surse.</p:text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3AA90-C6D1-4770-B17E-DF3951796ECC}" type="datetimeFigureOut">
              <a:rPr lang="ro-RO" smtClean="0"/>
              <a:t>24.11.2016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85F62-962A-4DB5-BEE5-53CA8134C1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64641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5F62-962A-4DB5-BEE5-53CA8134C129}" type="slidenum">
              <a:rPr lang="ro-RO" smtClean="0"/>
              <a:t>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60535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5F62-962A-4DB5-BEE5-53CA8134C129}" type="slidenum">
              <a:rPr lang="ro-RO" smtClean="0"/>
              <a:t>8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18459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C4EE-3AE9-4A0B-B1E1-CDE0C60B92AA}" type="datetime1">
              <a:rPr lang="ro-RO" smtClean="0"/>
              <a:t>24.11.2016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252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BA43-13E3-4B42-BA34-0669C887F3A0}" type="datetime1">
              <a:rPr lang="ro-RO" smtClean="0"/>
              <a:t>24.11.2016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07359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76A8-0B13-4B5F-AF31-362AD609F785}" type="datetime1">
              <a:rPr lang="ro-RO" smtClean="0"/>
              <a:t>24.11.2016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60691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FB1F-97E1-46EC-80E6-1CC1FCE64556}" type="datetime1">
              <a:rPr lang="ro-RO" smtClean="0"/>
              <a:t>24.11.2016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71501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92E4-BCCF-4B87-A030-55420D0422B0}" type="datetime1">
              <a:rPr lang="ro-RO" smtClean="0"/>
              <a:t>24.11.2016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47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1174-3895-4803-875F-FA4D41079671}" type="datetime1">
              <a:rPr lang="ro-RO" smtClean="0"/>
              <a:t>24.11.2016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7554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B7DA-87D0-4D2A-8846-14F574887E36}" type="datetime1">
              <a:rPr lang="ro-RO" smtClean="0"/>
              <a:t>24.11.2016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39551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7D74-9675-48D3-BC8B-89E2A13D4A38}" type="datetime1">
              <a:rPr lang="ro-RO" smtClean="0"/>
              <a:t>24.11.2016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9367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2A0B-3D54-4E71-8B27-785842DBD8E0}" type="datetime1">
              <a:rPr lang="ro-RO" smtClean="0"/>
              <a:t>24.11.2016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74514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B21E43B-04F1-4CD2-AA06-AE81D916B788}" type="datetime1">
              <a:rPr lang="ro-RO" smtClean="0"/>
              <a:t>24.11.2016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3924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6882-3CD0-4C3B-A245-6DAF1613871F}" type="datetime1">
              <a:rPr lang="ro-RO" smtClean="0"/>
              <a:t>24.11.2016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9103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E77E59A-DBC5-457D-A2DE-79923E0DF374}" type="datetime1">
              <a:rPr lang="ro-RO" smtClean="0"/>
              <a:t>24.11.2016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58CC0CF-2DF7-4D8D-BBFE-22C24957CE8C}" type="slidenum">
              <a:rPr lang="ro-RO" smtClean="0"/>
              <a:t>‹#›</a:t>
            </a:fld>
            <a:endParaRPr lang="ro-RO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60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err="1" smtClean="0"/>
              <a:t>Certificarea</a:t>
            </a:r>
            <a:r>
              <a:rPr lang="en-US" sz="6000" dirty="0" smtClean="0"/>
              <a:t> </a:t>
            </a:r>
            <a:r>
              <a:rPr lang="en-US" sz="6000" dirty="0" err="1" smtClean="0"/>
              <a:t>calific</a:t>
            </a:r>
            <a:r>
              <a:rPr lang="ro-RO" sz="6000" dirty="0" err="1" smtClean="0"/>
              <a:t>ării</a:t>
            </a:r>
            <a:r>
              <a:rPr lang="en-US" sz="6000" dirty="0" smtClean="0"/>
              <a:t> </a:t>
            </a:r>
            <a:r>
              <a:rPr lang="en-US" sz="6000" dirty="0" err="1" smtClean="0"/>
              <a:t>tehnico-profesional</a:t>
            </a:r>
            <a:r>
              <a:rPr lang="ro-RO" sz="6000" dirty="0" smtClean="0"/>
              <a:t>e a operatorilor economici cu activitate în construcții</a:t>
            </a:r>
            <a:endParaRPr lang="ro-RO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AICPS</a:t>
            </a:r>
            <a:r>
              <a:rPr lang="ro-RO" dirty="0" smtClean="0"/>
              <a:t> </a:t>
            </a:r>
            <a:r>
              <a:rPr lang="ro-RO" sz="1300" dirty="0"/>
              <a:t>Asociația Inginerilor Constructori Proiectanți de </a:t>
            </a:r>
            <a:r>
              <a:rPr lang="ro-RO" sz="1300" dirty="0" smtClean="0"/>
              <a:t>Structuri</a:t>
            </a:r>
          </a:p>
          <a:p>
            <a:r>
              <a:rPr lang="ro-RO" sz="1300" dirty="0" smtClean="0"/>
              <a:t>Ing. Cristian </a:t>
            </a:r>
            <a:r>
              <a:rPr lang="ro-RO" sz="1300" smtClean="0"/>
              <a:t>ONOFREI </a:t>
            </a:r>
          </a:p>
          <a:p>
            <a:r>
              <a:rPr lang="ro-RO" smtClean="0"/>
              <a:t>București </a:t>
            </a:r>
            <a:r>
              <a:rPr lang="ro-RO" dirty="0" smtClean="0"/>
              <a:t>-</a:t>
            </a:r>
            <a:r>
              <a:rPr lang="en-US" dirty="0" smtClean="0"/>
              <a:t>OCTOMBRIE </a:t>
            </a:r>
            <a:r>
              <a:rPr lang="ro-RO" dirty="0" smtClean="0"/>
              <a:t>2016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90247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559131"/>
          </a:xfrm>
        </p:spPr>
        <p:txBody>
          <a:bodyPr>
            <a:normAutofit/>
          </a:bodyPr>
          <a:lstStyle/>
          <a:p>
            <a:r>
              <a:rPr lang="ro-RO" dirty="0" smtClean="0"/>
              <a:t>Întrebări generice </a:t>
            </a:r>
            <a:r>
              <a:rPr lang="ro-RO" dirty="0"/>
              <a:t>legate de propunerea de </a:t>
            </a:r>
            <a:r>
              <a:rPr lang="ro-RO" dirty="0" smtClean="0"/>
              <a:t>H.G.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r>
              <a:rPr lang="ro-RO" dirty="0" smtClean="0"/>
              <a:t>- care este legislația din alte țări europene? ce rezultate au fost obținute?</a:t>
            </a:r>
          </a:p>
          <a:p>
            <a:r>
              <a:rPr lang="ro-RO" dirty="0" smtClean="0"/>
              <a:t>- schema întregului ansamblu format din HG, norme metodologice, regulamente, proceduri de aplicare nu există. Când poate  fi făcută, pentru că ar ușura procesul de înțelegere și avizare?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5538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45511"/>
          </a:xfrm>
        </p:spPr>
        <p:txBody>
          <a:bodyPr>
            <a:normAutofit/>
          </a:bodyPr>
          <a:lstStyle/>
          <a:p>
            <a:r>
              <a:rPr lang="ro-RO" dirty="0" smtClean="0"/>
              <a:t>Standarde aplicabile și legislația aferentă 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24594"/>
            <a:ext cx="10058400" cy="4389120"/>
          </a:xfrm>
        </p:spPr>
        <p:txBody>
          <a:bodyPr/>
          <a:lstStyle/>
          <a:p>
            <a:r>
              <a:rPr lang="ro-RO" dirty="0" smtClean="0"/>
              <a:t>Standarde referitoare la certificare:</a:t>
            </a:r>
          </a:p>
          <a:p>
            <a:r>
              <a:rPr lang="ro-RO" dirty="0" smtClean="0">
                <a:solidFill>
                  <a:srgbClr val="FF0000"/>
                </a:solidFill>
              </a:rPr>
              <a:t>- SR 13476-2:2003 - ?</a:t>
            </a:r>
          </a:p>
          <a:p>
            <a:r>
              <a:rPr lang="ro-RO" dirty="0" smtClean="0">
                <a:solidFill>
                  <a:srgbClr val="FF0000"/>
                </a:solidFill>
              </a:rPr>
              <a:t>- SR EN ISO/CEI 17021:2015 – ?</a:t>
            </a:r>
          </a:p>
          <a:p>
            <a:r>
              <a:rPr lang="ro-RO" dirty="0" smtClean="0">
                <a:solidFill>
                  <a:srgbClr val="FF0000"/>
                </a:solidFill>
              </a:rPr>
              <a:t>- SR EN ISO/CEI 17011:2015 - ?</a:t>
            </a:r>
          </a:p>
          <a:p>
            <a:r>
              <a:rPr lang="ro-RO" dirty="0"/>
              <a:t>Procedura de certificare a operatorilor economici este prevăzută (indicată) în:</a:t>
            </a:r>
          </a:p>
          <a:p>
            <a:r>
              <a:rPr lang="ro-RO" dirty="0"/>
              <a:t>- Legea 98/2016  - privind achizițiile publice </a:t>
            </a:r>
            <a:r>
              <a:rPr lang="ro-RO" dirty="0" err="1" smtClean="0"/>
              <a:t>art</a:t>
            </a:r>
            <a:r>
              <a:rPr lang="en-US" dirty="0" smtClean="0"/>
              <a:t>.XXX</a:t>
            </a:r>
            <a:r>
              <a:rPr lang="ro-RO" dirty="0" smtClean="0"/>
              <a:t>;</a:t>
            </a:r>
            <a:endParaRPr lang="ro-RO" dirty="0"/>
          </a:p>
          <a:p>
            <a:r>
              <a:rPr lang="ro-RO" dirty="0"/>
              <a:t>- Legea 10/1995 (revizia din 2015- Lg.177/2015 și revizia din Lg.163/2016 ) – privind asigurarea calității în construcții;</a:t>
            </a:r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68030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45511"/>
          </a:xfrm>
        </p:spPr>
        <p:txBody>
          <a:bodyPr>
            <a:normAutofit/>
          </a:bodyPr>
          <a:lstStyle/>
          <a:p>
            <a:r>
              <a:rPr lang="ro-RO" dirty="0" smtClean="0"/>
              <a:t>Factori implicați menționați în propunere 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299411"/>
            <a:ext cx="10058400" cy="5014303"/>
          </a:xfrm>
        </p:spPr>
        <p:txBody>
          <a:bodyPr>
            <a:normAutofit fontScale="92500" lnSpcReduction="10000"/>
          </a:bodyPr>
          <a:lstStyle/>
          <a:p>
            <a:r>
              <a:rPr lang="ro-RO" dirty="0" smtClean="0">
                <a:solidFill>
                  <a:srgbClr val="C00000"/>
                </a:solidFill>
              </a:rPr>
              <a:t>- autorități contractante care finanțează contracte </a:t>
            </a:r>
            <a:r>
              <a:rPr lang="en-GB" dirty="0">
                <a:solidFill>
                  <a:srgbClr val="C00000"/>
                </a:solidFill>
              </a:rPr>
              <a:t>de </a:t>
            </a:r>
            <a:r>
              <a:rPr lang="en-GB" dirty="0" err="1">
                <a:solidFill>
                  <a:srgbClr val="C00000"/>
                </a:solidFill>
              </a:rPr>
              <a:t>achizitie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err="1" smtClean="0">
                <a:solidFill>
                  <a:srgbClr val="C00000"/>
                </a:solidFill>
              </a:rPr>
              <a:t>publica</a:t>
            </a:r>
            <a:r>
              <a:rPr lang="ro-RO" dirty="0">
                <a:solidFill>
                  <a:srgbClr val="C00000"/>
                </a:solidFill>
              </a:rPr>
              <a:t>;</a:t>
            </a:r>
            <a:endParaRPr lang="ro-RO" dirty="0" smtClean="0">
              <a:solidFill>
                <a:srgbClr val="C00000"/>
              </a:solidFill>
            </a:endParaRPr>
          </a:p>
          <a:p>
            <a:r>
              <a:rPr lang="ro-RO" dirty="0" smtClean="0">
                <a:solidFill>
                  <a:srgbClr val="C00000"/>
                </a:solidFill>
              </a:rPr>
              <a:t>- </a:t>
            </a:r>
            <a:r>
              <a:rPr lang="en-GB" dirty="0" err="1" smtClean="0">
                <a:solidFill>
                  <a:srgbClr val="C00000"/>
                </a:solidFill>
              </a:rPr>
              <a:t>ordonatorilor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>
                <a:solidFill>
                  <a:srgbClr val="C00000"/>
                </a:solidFill>
              </a:rPr>
              <a:t>de </a:t>
            </a:r>
            <a:r>
              <a:rPr lang="en-GB" dirty="0" err="1">
                <a:solidFill>
                  <a:srgbClr val="C00000"/>
                </a:solidFill>
              </a:rPr>
              <a:t>credite</a:t>
            </a:r>
            <a:r>
              <a:rPr lang="en-GB" dirty="0">
                <a:solidFill>
                  <a:srgbClr val="C00000"/>
                </a:solidFill>
              </a:rPr>
              <a:t>, care </a:t>
            </a:r>
            <a:r>
              <a:rPr lang="en-GB" dirty="0" err="1">
                <a:solidFill>
                  <a:srgbClr val="C00000"/>
                </a:solidFill>
              </a:rPr>
              <a:t>isi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err="1">
                <a:solidFill>
                  <a:srgbClr val="C00000"/>
                </a:solidFill>
              </a:rPr>
              <a:t>desfasoara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err="1">
                <a:solidFill>
                  <a:srgbClr val="C00000"/>
                </a:solidFill>
              </a:rPr>
              <a:t>activitatea</a:t>
            </a:r>
            <a:r>
              <a:rPr lang="en-GB" dirty="0">
                <a:solidFill>
                  <a:srgbClr val="C00000"/>
                </a:solidFill>
              </a:rPr>
              <a:t> conform </a:t>
            </a:r>
            <a:r>
              <a:rPr lang="en-GB" dirty="0" err="1">
                <a:solidFill>
                  <a:srgbClr val="C00000"/>
                </a:solidFill>
              </a:rPr>
              <a:t>Legii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err="1">
                <a:solidFill>
                  <a:srgbClr val="C00000"/>
                </a:solidFill>
              </a:rPr>
              <a:t>Finantelor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err="1">
                <a:solidFill>
                  <a:srgbClr val="C00000"/>
                </a:solidFill>
              </a:rPr>
              <a:t>Publice</a:t>
            </a:r>
            <a:r>
              <a:rPr lang="en-GB" dirty="0" smtClean="0">
                <a:solidFill>
                  <a:srgbClr val="C00000"/>
                </a:solidFill>
              </a:rPr>
              <a:t>;</a:t>
            </a:r>
            <a:endParaRPr lang="ro-RO" dirty="0" smtClean="0">
              <a:solidFill>
                <a:srgbClr val="C00000"/>
              </a:solidFill>
            </a:endParaRPr>
          </a:p>
          <a:p>
            <a:r>
              <a:rPr lang="ro-RO" dirty="0" smtClean="0">
                <a:solidFill>
                  <a:srgbClr val="C00000"/>
                </a:solidFill>
              </a:rPr>
              <a:t>- </a:t>
            </a:r>
            <a:r>
              <a:rPr lang="en-GB" dirty="0" err="1" smtClean="0">
                <a:solidFill>
                  <a:srgbClr val="C00000"/>
                </a:solidFill>
              </a:rPr>
              <a:t>investitori</a:t>
            </a:r>
            <a:r>
              <a:rPr lang="en-GB" dirty="0">
                <a:solidFill>
                  <a:srgbClr val="C00000"/>
                </a:solidFill>
              </a:rPr>
              <a:t>, </a:t>
            </a:r>
            <a:r>
              <a:rPr lang="en-GB" dirty="0" err="1">
                <a:solidFill>
                  <a:srgbClr val="C00000"/>
                </a:solidFill>
              </a:rPr>
              <a:t>proprietari</a:t>
            </a:r>
            <a:r>
              <a:rPr lang="en-GB" dirty="0">
                <a:solidFill>
                  <a:srgbClr val="C00000"/>
                </a:solidFill>
              </a:rPr>
              <a:t>, </a:t>
            </a:r>
            <a:r>
              <a:rPr lang="en-GB" dirty="0" err="1">
                <a:solidFill>
                  <a:srgbClr val="C00000"/>
                </a:solidFill>
              </a:rPr>
              <a:t>administratori</a:t>
            </a:r>
            <a:r>
              <a:rPr lang="en-GB" dirty="0">
                <a:solidFill>
                  <a:srgbClr val="C00000"/>
                </a:solidFill>
              </a:rPr>
              <a:t>, </a:t>
            </a:r>
            <a:r>
              <a:rPr lang="en-GB" dirty="0" err="1">
                <a:solidFill>
                  <a:srgbClr val="C00000"/>
                </a:solidFill>
              </a:rPr>
              <a:t>utilizatori</a:t>
            </a:r>
            <a:r>
              <a:rPr lang="en-GB" dirty="0" smtClean="0">
                <a:solidFill>
                  <a:srgbClr val="C00000"/>
                </a:solidFill>
              </a:rPr>
              <a:t>;</a:t>
            </a:r>
            <a:endParaRPr lang="ro-RO" dirty="0" smtClean="0">
              <a:solidFill>
                <a:srgbClr val="C00000"/>
              </a:solidFill>
            </a:endParaRPr>
          </a:p>
          <a:p>
            <a:r>
              <a:rPr lang="ro-RO" dirty="0" smtClean="0">
                <a:solidFill>
                  <a:srgbClr val="00B050"/>
                </a:solidFill>
              </a:rPr>
              <a:t>- </a:t>
            </a:r>
            <a:r>
              <a:rPr lang="en-GB" dirty="0" err="1" smtClean="0">
                <a:solidFill>
                  <a:srgbClr val="00B050"/>
                </a:solidFill>
              </a:rPr>
              <a:t>organismele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rgbClr val="00B050"/>
                </a:solidFill>
              </a:rPr>
              <a:t>de </a:t>
            </a:r>
            <a:r>
              <a:rPr lang="en-GB" dirty="0" err="1">
                <a:solidFill>
                  <a:srgbClr val="00B050"/>
                </a:solidFill>
              </a:rPr>
              <a:t>certificare</a:t>
            </a:r>
            <a:r>
              <a:rPr lang="en-GB" dirty="0">
                <a:solidFill>
                  <a:srgbClr val="00B050"/>
                </a:solidFill>
              </a:rPr>
              <a:t> care </a:t>
            </a:r>
            <a:r>
              <a:rPr lang="en-GB" dirty="0" err="1">
                <a:solidFill>
                  <a:srgbClr val="00B050"/>
                </a:solidFill>
              </a:rPr>
              <a:t>deruleaza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activitati</a:t>
            </a:r>
            <a:r>
              <a:rPr lang="en-GB" dirty="0">
                <a:solidFill>
                  <a:srgbClr val="00B050"/>
                </a:solidFill>
              </a:rPr>
              <a:t> de </a:t>
            </a:r>
            <a:r>
              <a:rPr lang="en-GB" dirty="0" err="1">
                <a:solidFill>
                  <a:srgbClr val="00B050"/>
                </a:solidFill>
              </a:rPr>
              <a:t>certificare</a:t>
            </a:r>
            <a:r>
              <a:rPr lang="en-GB" dirty="0">
                <a:solidFill>
                  <a:srgbClr val="00B050"/>
                </a:solidFill>
              </a:rPr>
              <a:t> in </a:t>
            </a:r>
            <a:r>
              <a:rPr lang="en-GB" dirty="0" err="1">
                <a:solidFill>
                  <a:srgbClr val="00B050"/>
                </a:solidFill>
              </a:rPr>
              <a:t>domeniul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constructiilor</a:t>
            </a:r>
            <a:r>
              <a:rPr lang="en-GB" dirty="0">
                <a:solidFill>
                  <a:srgbClr val="00B050"/>
                </a:solidFill>
              </a:rPr>
              <a:t>, </a:t>
            </a:r>
            <a:r>
              <a:rPr lang="en-GB" dirty="0" err="1">
                <a:solidFill>
                  <a:srgbClr val="00B050"/>
                </a:solidFill>
              </a:rPr>
              <a:t>inclusiv</a:t>
            </a:r>
            <a:r>
              <a:rPr lang="en-GB" dirty="0">
                <a:solidFill>
                  <a:srgbClr val="00B050"/>
                </a:solidFill>
              </a:rPr>
              <a:t> in </a:t>
            </a:r>
            <a:r>
              <a:rPr lang="en-GB" dirty="0" err="1">
                <a:solidFill>
                  <a:srgbClr val="00B050"/>
                </a:solidFill>
              </a:rPr>
              <a:t>domeniul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certificarii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tehnico-profesionale</a:t>
            </a:r>
            <a:r>
              <a:rPr lang="en-GB" dirty="0">
                <a:solidFill>
                  <a:srgbClr val="00B050"/>
                </a:solidFill>
              </a:rPr>
              <a:t> a </a:t>
            </a:r>
            <a:r>
              <a:rPr lang="en-GB" dirty="0" err="1">
                <a:solidFill>
                  <a:srgbClr val="00B050"/>
                </a:solidFill>
              </a:rPr>
              <a:t>operatorilor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economici</a:t>
            </a:r>
            <a:r>
              <a:rPr lang="en-GB" dirty="0">
                <a:solidFill>
                  <a:srgbClr val="00B050"/>
                </a:solidFill>
              </a:rPr>
              <a:t> din </a:t>
            </a:r>
            <a:r>
              <a:rPr lang="en-GB" dirty="0" err="1">
                <a:solidFill>
                  <a:srgbClr val="00B050"/>
                </a:solidFill>
              </a:rPr>
              <a:t>domeniul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constructiilor</a:t>
            </a:r>
            <a:r>
              <a:rPr lang="en-GB" dirty="0" smtClean="0">
                <a:solidFill>
                  <a:srgbClr val="00B050"/>
                </a:solidFill>
              </a:rPr>
              <a:t>;</a:t>
            </a:r>
            <a:endParaRPr lang="ro-RO" dirty="0" smtClean="0">
              <a:solidFill>
                <a:srgbClr val="00B050"/>
              </a:solidFill>
            </a:endParaRPr>
          </a:p>
          <a:p>
            <a:r>
              <a:rPr lang="ro-RO" dirty="0" smtClean="0">
                <a:solidFill>
                  <a:srgbClr val="00B050"/>
                </a:solidFill>
              </a:rPr>
              <a:t>- </a:t>
            </a:r>
            <a:r>
              <a:rPr lang="ro-RO" dirty="0" err="1" smtClean="0">
                <a:solidFill>
                  <a:srgbClr val="00B050"/>
                </a:solidFill>
              </a:rPr>
              <a:t>universitatile</a:t>
            </a:r>
            <a:r>
              <a:rPr lang="ro-RO" dirty="0" smtClean="0">
                <a:solidFill>
                  <a:srgbClr val="00B050"/>
                </a:solidFill>
              </a:rPr>
              <a:t> </a:t>
            </a:r>
            <a:r>
              <a:rPr lang="ro-RO" dirty="0">
                <a:solidFill>
                  <a:srgbClr val="00B050"/>
                </a:solidFill>
              </a:rPr>
              <a:t>tehnice si institutele de cercetare in domeniul </a:t>
            </a:r>
            <a:r>
              <a:rPr lang="ro-RO" dirty="0" err="1">
                <a:solidFill>
                  <a:srgbClr val="00B050"/>
                </a:solidFill>
              </a:rPr>
              <a:t>constructiilor</a:t>
            </a:r>
            <a:r>
              <a:rPr lang="ro-RO" dirty="0">
                <a:solidFill>
                  <a:srgbClr val="00B050"/>
                </a:solidFill>
              </a:rPr>
              <a:t> </a:t>
            </a:r>
            <a:endParaRPr lang="ro-RO" dirty="0" smtClean="0">
              <a:solidFill>
                <a:srgbClr val="00B050"/>
              </a:solidFill>
            </a:endParaRPr>
          </a:p>
          <a:p>
            <a:r>
              <a:rPr lang="ro-RO" dirty="0" smtClean="0">
                <a:solidFill>
                  <a:srgbClr val="00B050"/>
                </a:solidFill>
              </a:rPr>
              <a:t>- </a:t>
            </a:r>
            <a:r>
              <a:rPr lang="en-GB" dirty="0" err="1" smtClean="0">
                <a:solidFill>
                  <a:srgbClr val="00B050"/>
                </a:solidFill>
              </a:rPr>
              <a:t>asociatiile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profesionale</a:t>
            </a:r>
            <a:r>
              <a:rPr lang="en-GB" dirty="0">
                <a:solidFill>
                  <a:srgbClr val="00B050"/>
                </a:solidFill>
              </a:rPr>
              <a:t> de </a:t>
            </a:r>
            <a:r>
              <a:rPr lang="en-GB" dirty="0" err="1">
                <a:solidFill>
                  <a:srgbClr val="00B050"/>
                </a:solidFill>
              </a:rPr>
              <a:t>profil</a:t>
            </a:r>
            <a:r>
              <a:rPr lang="en-GB" dirty="0">
                <a:solidFill>
                  <a:srgbClr val="00B050"/>
                </a:solidFill>
              </a:rPr>
              <a:t>.</a:t>
            </a:r>
            <a:endParaRPr lang="ro-RO" dirty="0">
              <a:solidFill>
                <a:srgbClr val="00B050"/>
              </a:solidFill>
            </a:endParaRPr>
          </a:p>
          <a:p>
            <a:r>
              <a:rPr lang="ro-RO" dirty="0" smtClean="0"/>
              <a:t>- </a:t>
            </a:r>
            <a:r>
              <a:rPr lang="en-GB" dirty="0" err="1" smtClean="0"/>
              <a:t>executanti</a:t>
            </a:r>
            <a:r>
              <a:rPr lang="en-GB" dirty="0"/>
              <a:t>, </a:t>
            </a:r>
            <a:r>
              <a:rPr lang="en-GB" dirty="0" err="1"/>
              <a:t>proiectanti</a:t>
            </a:r>
            <a:r>
              <a:rPr lang="en-GB" dirty="0"/>
              <a:t>, </a:t>
            </a:r>
            <a:r>
              <a:rPr lang="en-GB" b="1" dirty="0" err="1">
                <a:solidFill>
                  <a:srgbClr val="FF0000"/>
                </a:solidFill>
              </a:rPr>
              <a:t>verificatori</a:t>
            </a:r>
            <a:r>
              <a:rPr lang="en-GB" dirty="0"/>
              <a:t>, </a:t>
            </a:r>
            <a:r>
              <a:rPr lang="en-GB" dirty="0" err="1"/>
              <a:t>verificatori</a:t>
            </a:r>
            <a:r>
              <a:rPr lang="en-GB" dirty="0"/>
              <a:t> de </a:t>
            </a:r>
            <a:r>
              <a:rPr lang="en-GB" dirty="0" err="1"/>
              <a:t>proiecte</a:t>
            </a:r>
            <a:r>
              <a:rPr lang="en-GB" dirty="0"/>
              <a:t>, </a:t>
            </a:r>
            <a:r>
              <a:rPr lang="en-GB" dirty="0" err="1"/>
              <a:t>experti</a:t>
            </a:r>
            <a:r>
              <a:rPr lang="en-GB" dirty="0"/>
              <a:t> </a:t>
            </a:r>
            <a:r>
              <a:rPr lang="en-GB" dirty="0" err="1"/>
              <a:t>tehnici</a:t>
            </a:r>
            <a:r>
              <a:rPr lang="en-GB" dirty="0"/>
              <a:t>, </a:t>
            </a:r>
            <a:r>
              <a:rPr lang="en-GB" dirty="0" err="1"/>
              <a:t>auditori</a:t>
            </a:r>
            <a:r>
              <a:rPr lang="en-GB" dirty="0"/>
              <a:t> </a:t>
            </a:r>
            <a:r>
              <a:rPr lang="en-GB" dirty="0" err="1"/>
              <a:t>energetici</a:t>
            </a:r>
            <a:r>
              <a:rPr lang="en-GB" dirty="0"/>
              <a:t>, </a:t>
            </a:r>
            <a:r>
              <a:rPr lang="en-GB" dirty="0" err="1"/>
              <a:t>responsabili</a:t>
            </a:r>
            <a:r>
              <a:rPr lang="en-GB" dirty="0"/>
              <a:t> </a:t>
            </a:r>
            <a:r>
              <a:rPr lang="en-GB" dirty="0" err="1"/>
              <a:t>tehnici</a:t>
            </a:r>
            <a:r>
              <a:rPr lang="en-GB" dirty="0"/>
              <a:t> cu </a:t>
            </a:r>
            <a:r>
              <a:rPr lang="en-GB" dirty="0" err="1" smtClean="0"/>
              <a:t>executia</a:t>
            </a:r>
            <a:r>
              <a:rPr lang="ro-RO" dirty="0" smtClean="0"/>
              <a:t>, diriginți de șantier</a:t>
            </a:r>
            <a:r>
              <a:rPr lang="en-GB" dirty="0" smtClean="0"/>
              <a:t>;</a:t>
            </a:r>
            <a:endParaRPr lang="ro-RO" dirty="0" smtClean="0"/>
          </a:p>
          <a:p>
            <a:r>
              <a:rPr lang="ro-RO" dirty="0" smtClean="0"/>
              <a:t>- </a:t>
            </a:r>
            <a:r>
              <a:rPr lang="en-GB" dirty="0" err="1" smtClean="0"/>
              <a:t>operatori</a:t>
            </a:r>
            <a:r>
              <a:rPr lang="en-GB" dirty="0" smtClean="0"/>
              <a:t> </a:t>
            </a:r>
            <a:r>
              <a:rPr lang="en-GB" dirty="0" err="1"/>
              <a:t>economici</a:t>
            </a:r>
            <a:r>
              <a:rPr lang="en-GB" dirty="0"/>
              <a:t> care </a:t>
            </a:r>
            <a:r>
              <a:rPr lang="en-GB" dirty="0" err="1"/>
              <a:t>presteaza</a:t>
            </a:r>
            <a:r>
              <a:rPr lang="en-GB" dirty="0"/>
              <a:t> </a:t>
            </a:r>
            <a:r>
              <a:rPr lang="en-GB" dirty="0" err="1"/>
              <a:t>servicii</a:t>
            </a:r>
            <a:r>
              <a:rPr lang="en-GB" dirty="0"/>
              <a:t> de </a:t>
            </a:r>
            <a:r>
              <a:rPr lang="en-GB" dirty="0" err="1"/>
              <a:t>consultanta</a:t>
            </a:r>
            <a:r>
              <a:rPr lang="en-GB" dirty="0"/>
              <a:t> in </a:t>
            </a:r>
            <a:r>
              <a:rPr lang="en-GB" dirty="0" err="1"/>
              <a:t>constructii</a:t>
            </a:r>
            <a:r>
              <a:rPr lang="en-GB" dirty="0" smtClean="0"/>
              <a:t>;</a:t>
            </a:r>
            <a:r>
              <a:rPr lang="ro-RO" dirty="0" smtClean="0"/>
              <a:t> </a:t>
            </a:r>
          </a:p>
          <a:p>
            <a:r>
              <a:rPr lang="ro-RO" dirty="0" smtClean="0"/>
              <a:t>- </a:t>
            </a:r>
            <a:r>
              <a:rPr lang="en-GB" dirty="0" err="1" smtClean="0"/>
              <a:t>producatori</a:t>
            </a:r>
            <a:r>
              <a:rPr lang="en-GB" dirty="0"/>
              <a:t>/ </a:t>
            </a:r>
            <a:r>
              <a:rPr lang="en-GB" dirty="0" err="1"/>
              <a:t>fabricanti</a:t>
            </a:r>
            <a:r>
              <a:rPr lang="en-GB" dirty="0"/>
              <a:t> de </a:t>
            </a:r>
            <a:r>
              <a:rPr lang="en-GB" dirty="0" err="1"/>
              <a:t>produse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constructii</a:t>
            </a:r>
            <a:r>
              <a:rPr lang="en-GB" dirty="0"/>
              <a:t>, </a:t>
            </a:r>
            <a:r>
              <a:rPr lang="en-GB" dirty="0" err="1"/>
              <a:t>reprezentantii</a:t>
            </a:r>
            <a:r>
              <a:rPr lang="en-GB" dirty="0"/>
              <a:t> </a:t>
            </a:r>
            <a:r>
              <a:rPr lang="en-GB" dirty="0" err="1"/>
              <a:t>autorizati</a:t>
            </a:r>
            <a:r>
              <a:rPr lang="en-GB" dirty="0"/>
              <a:t> </a:t>
            </a:r>
            <a:r>
              <a:rPr lang="en-GB" dirty="0" err="1"/>
              <a:t>ai</a:t>
            </a:r>
            <a:r>
              <a:rPr lang="en-GB" dirty="0"/>
              <a:t> </a:t>
            </a:r>
            <a:r>
              <a:rPr lang="en-GB" dirty="0" err="1"/>
              <a:t>acestora</a:t>
            </a:r>
            <a:r>
              <a:rPr lang="en-GB" dirty="0"/>
              <a:t>, </a:t>
            </a:r>
            <a:r>
              <a:rPr lang="en-GB" dirty="0" err="1"/>
              <a:t>importatorilor</a:t>
            </a:r>
            <a:r>
              <a:rPr lang="en-GB" dirty="0"/>
              <a:t>, </a:t>
            </a:r>
            <a:r>
              <a:rPr lang="en-GB" dirty="0" err="1"/>
              <a:t>distribuitorilor</a:t>
            </a:r>
            <a:r>
              <a:rPr lang="en-GB" dirty="0"/>
              <a:t> de </a:t>
            </a:r>
            <a:r>
              <a:rPr lang="en-GB" dirty="0" err="1"/>
              <a:t>produse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constructii</a:t>
            </a:r>
            <a:r>
              <a:rPr lang="en-GB" dirty="0" smtClean="0"/>
              <a:t>;</a:t>
            </a:r>
            <a:endParaRPr lang="ro-RO" dirty="0" smtClean="0"/>
          </a:p>
          <a:p>
            <a:r>
              <a:rPr lang="ro-RO" dirty="0" smtClean="0"/>
              <a:t>NU SE CERTIFICĂ ARHITECȚII – Ei au legea lor!!!!</a:t>
            </a:r>
            <a:endParaRPr lang="ro-RO" dirty="0"/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75191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097280" y="374470"/>
            <a:ext cx="10058400" cy="5494624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o-RO" b="1" dirty="0" err="1" smtClean="0"/>
              <a:t>Popunerea</a:t>
            </a:r>
            <a:r>
              <a:rPr lang="ro-RO" b="1" dirty="0" smtClean="0"/>
              <a:t> de HG reglementează cadrul legal pentru</a:t>
            </a:r>
          </a:p>
          <a:p>
            <a:pPr marL="0" indent="0">
              <a:buNone/>
            </a:pPr>
            <a:r>
              <a:rPr lang="ro-RO" dirty="0"/>
              <a:t> </a:t>
            </a:r>
            <a:r>
              <a:rPr lang="ro-RO" dirty="0" smtClean="0"/>
              <a:t>- procedura </a:t>
            </a:r>
            <a:r>
              <a:rPr lang="ro-RO" dirty="0"/>
              <a:t>de </a:t>
            </a:r>
            <a:r>
              <a:rPr lang="ro-RO" b="1" dirty="0"/>
              <a:t>desemnare a organismelor de certificare </a:t>
            </a:r>
            <a:r>
              <a:rPr lang="ro-RO" dirty="0"/>
              <a:t>a operatorilor economici cu activitate în </a:t>
            </a:r>
            <a:r>
              <a:rPr lang="ro-RO" dirty="0" err="1"/>
              <a:t>construcţii</a:t>
            </a:r>
            <a:r>
              <a:rPr lang="ro-RO" dirty="0"/>
              <a:t>;</a:t>
            </a:r>
          </a:p>
          <a:p>
            <a:pPr marL="0" indent="0">
              <a:buNone/>
            </a:pPr>
            <a:r>
              <a:rPr lang="ro-RO" dirty="0"/>
              <a:t> </a:t>
            </a:r>
            <a:r>
              <a:rPr lang="ro-RO" dirty="0" smtClean="0"/>
              <a:t>- procedura </a:t>
            </a:r>
            <a:r>
              <a:rPr lang="ro-RO" dirty="0"/>
              <a:t>de </a:t>
            </a:r>
            <a:r>
              <a:rPr lang="ro-RO" b="1" dirty="0"/>
              <a:t>certificare a calificării </a:t>
            </a:r>
            <a:r>
              <a:rPr lang="ro-RO" b="1" dirty="0" err="1"/>
              <a:t>tehnico</a:t>
            </a:r>
            <a:r>
              <a:rPr lang="ro-RO" b="1" dirty="0"/>
              <a:t>-profesionale a operatorilor economici</a:t>
            </a:r>
            <a:r>
              <a:rPr lang="ro-RO" dirty="0"/>
              <a:t> cu activitate în </a:t>
            </a:r>
            <a:r>
              <a:rPr lang="ro-RO" dirty="0" err="1"/>
              <a:t>construcţii</a:t>
            </a:r>
            <a:r>
              <a:rPr lang="ro-RO" dirty="0"/>
              <a:t>, inclusiv de înregistrare a celor </a:t>
            </a:r>
            <a:r>
              <a:rPr lang="ro-RO" dirty="0" err="1" smtClean="0"/>
              <a:t>certificaţi</a:t>
            </a:r>
            <a:r>
              <a:rPr lang="ro-RO" dirty="0"/>
              <a:t>;</a:t>
            </a:r>
            <a:endParaRPr lang="ro-RO" dirty="0" smtClean="0"/>
          </a:p>
          <a:p>
            <a:pPr>
              <a:buFontTx/>
              <a:buChar char="-"/>
            </a:pPr>
            <a:r>
              <a:rPr lang="ro-RO" b="1" dirty="0" smtClean="0"/>
              <a:t>organizarea pentru desfășurarea procedurilor</a:t>
            </a:r>
            <a:r>
              <a:rPr lang="ro-RO" dirty="0" smtClean="0"/>
              <a:t>.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 smtClean="0"/>
          </a:p>
          <a:p>
            <a:endParaRPr lang="ro-RO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10855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097280" y="1132114"/>
            <a:ext cx="10058400" cy="473698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/>
              <a:t>Regulament de organizare si </a:t>
            </a:r>
            <a:r>
              <a:rPr lang="ro-RO" dirty="0" err="1"/>
              <a:t>functionare</a:t>
            </a:r>
            <a:r>
              <a:rPr lang="ro-RO" dirty="0"/>
              <a:t> a Consiliului National de Certificare a </a:t>
            </a:r>
            <a:r>
              <a:rPr lang="ro-RO" dirty="0" err="1"/>
              <a:t>calificarii</a:t>
            </a:r>
            <a:r>
              <a:rPr lang="ro-RO" dirty="0"/>
              <a:t> </a:t>
            </a:r>
            <a:r>
              <a:rPr lang="ro-RO" dirty="0" err="1"/>
              <a:t>tehnico</a:t>
            </a:r>
            <a:r>
              <a:rPr lang="ro-RO" dirty="0"/>
              <a:t>-profesionale a operatorilor economici cu activitate in </a:t>
            </a:r>
            <a:r>
              <a:rPr lang="ro-RO" dirty="0" err="1" smtClean="0"/>
              <a:t>constructii</a:t>
            </a:r>
            <a:r>
              <a:rPr lang="ro-RO" dirty="0" smtClean="0"/>
              <a:t>; </a:t>
            </a:r>
            <a:r>
              <a:rPr lang="ro-RO" dirty="0"/>
              <a:t>–</a:t>
            </a:r>
            <a:r>
              <a:rPr lang="ro-RO" dirty="0" smtClean="0"/>
              <a:t>  </a:t>
            </a:r>
            <a:r>
              <a:rPr lang="ro-RO" b="1" dirty="0" err="1" smtClean="0"/>
              <a:t>C.N.Cert</a:t>
            </a:r>
            <a:r>
              <a:rPr lang="ro-RO" b="1" dirty="0" smtClean="0"/>
              <a:t>.</a:t>
            </a:r>
          </a:p>
          <a:p>
            <a:r>
              <a:rPr lang="ro-RO" dirty="0"/>
              <a:t>Regulament privind desemnarea organismelor de certificare a </a:t>
            </a:r>
            <a:r>
              <a:rPr lang="ro-RO" dirty="0" err="1"/>
              <a:t>calificarii</a:t>
            </a:r>
            <a:r>
              <a:rPr lang="ro-RO" dirty="0"/>
              <a:t> </a:t>
            </a:r>
            <a:r>
              <a:rPr lang="ro-RO" dirty="0" err="1"/>
              <a:t>tehnico</a:t>
            </a:r>
            <a:r>
              <a:rPr lang="ro-RO" dirty="0"/>
              <a:t>-profesionale a operatorilor economici cu activitate in </a:t>
            </a:r>
            <a:r>
              <a:rPr lang="ro-RO" dirty="0" err="1" smtClean="0"/>
              <a:t>constructii</a:t>
            </a:r>
            <a:r>
              <a:rPr lang="ro-RO" dirty="0" smtClean="0"/>
              <a:t>; – </a:t>
            </a:r>
            <a:r>
              <a:rPr lang="ro-RO" b="1" dirty="0" err="1" smtClean="0"/>
              <a:t>Org.Cert</a:t>
            </a:r>
            <a:r>
              <a:rPr lang="ro-RO" b="1" dirty="0" smtClean="0"/>
              <a:t>.</a:t>
            </a:r>
            <a:endParaRPr lang="ro-RO" b="1" dirty="0">
              <a:solidFill>
                <a:srgbClr val="FF0000"/>
              </a:solidFill>
            </a:endParaRPr>
          </a:p>
          <a:p>
            <a:r>
              <a:rPr lang="ro-RO" dirty="0" smtClean="0"/>
              <a:t>Regulamentul </a:t>
            </a:r>
            <a:r>
              <a:rPr lang="ro-RO" dirty="0"/>
              <a:t>de certificare a calificării </a:t>
            </a:r>
            <a:r>
              <a:rPr lang="ro-RO" dirty="0" err="1"/>
              <a:t>tehnico</a:t>
            </a:r>
            <a:r>
              <a:rPr lang="ro-RO" dirty="0"/>
              <a:t>-profesionale a operatorilor economici care </a:t>
            </a:r>
            <a:r>
              <a:rPr lang="ro-RO" dirty="0" err="1"/>
              <a:t>presteaza</a:t>
            </a:r>
            <a:r>
              <a:rPr lang="ro-RO" dirty="0"/>
              <a:t> servicii de proiectare</a:t>
            </a:r>
            <a:r>
              <a:rPr lang="ro-RO" dirty="0" smtClean="0"/>
              <a:t>; -  </a:t>
            </a:r>
            <a:r>
              <a:rPr lang="ro-RO" b="1" dirty="0" err="1" smtClean="0"/>
              <a:t>Op.Ec.Pro</a:t>
            </a:r>
            <a:r>
              <a:rPr lang="ro-RO" b="1" dirty="0" smtClean="0"/>
              <a:t>.</a:t>
            </a:r>
            <a:endParaRPr lang="ro-RO" b="1" dirty="0"/>
          </a:p>
          <a:p>
            <a:r>
              <a:rPr lang="ro-RO" dirty="0" smtClean="0"/>
              <a:t>Regulamentul </a:t>
            </a:r>
            <a:r>
              <a:rPr lang="ro-RO" dirty="0"/>
              <a:t>de certificare a </a:t>
            </a:r>
            <a:r>
              <a:rPr lang="ro-RO" dirty="0" err="1"/>
              <a:t>calificarii</a:t>
            </a:r>
            <a:r>
              <a:rPr lang="ro-RO" dirty="0"/>
              <a:t> </a:t>
            </a:r>
            <a:r>
              <a:rPr lang="ro-RO" dirty="0" err="1" smtClean="0"/>
              <a:t>tehnico</a:t>
            </a:r>
            <a:r>
              <a:rPr lang="ro-RO" dirty="0" smtClean="0"/>
              <a:t>-profesionale </a:t>
            </a:r>
            <a:r>
              <a:rPr lang="ro-RO" dirty="0"/>
              <a:t>a operatorilor economici care </a:t>
            </a:r>
            <a:r>
              <a:rPr lang="ro-RO" dirty="0" err="1"/>
              <a:t>presteaza</a:t>
            </a:r>
            <a:r>
              <a:rPr lang="ro-RO" dirty="0"/>
              <a:t> servicii de consultanta in </a:t>
            </a:r>
            <a:r>
              <a:rPr lang="ro-RO" dirty="0" err="1"/>
              <a:t>constructii</a:t>
            </a:r>
            <a:r>
              <a:rPr lang="ro-RO" dirty="0" smtClean="0"/>
              <a:t>; </a:t>
            </a:r>
            <a:r>
              <a:rPr lang="ro-RO" b="1" dirty="0" err="1" smtClean="0"/>
              <a:t>Op.Ec.Cons</a:t>
            </a:r>
            <a:r>
              <a:rPr lang="ro-RO" b="1" dirty="0" smtClean="0"/>
              <a:t>.</a:t>
            </a:r>
            <a:endParaRPr lang="ro-RO" b="1" dirty="0"/>
          </a:p>
          <a:p>
            <a:r>
              <a:rPr lang="ro-RO" dirty="0" smtClean="0"/>
              <a:t>Regulamentul </a:t>
            </a:r>
            <a:r>
              <a:rPr lang="ro-RO" dirty="0"/>
              <a:t>de certificare a </a:t>
            </a:r>
            <a:r>
              <a:rPr lang="ro-RO" dirty="0" err="1"/>
              <a:t>calificarii</a:t>
            </a:r>
            <a:r>
              <a:rPr lang="ro-RO" dirty="0"/>
              <a:t> </a:t>
            </a:r>
            <a:r>
              <a:rPr lang="ro-RO" dirty="0" err="1"/>
              <a:t>tehnico</a:t>
            </a:r>
            <a:r>
              <a:rPr lang="ro-RO" dirty="0"/>
              <a:t>-profesionale a operatorilor economici care executa </a:t>
            </a:r>
            <a:r>
              <a:rPr lang="ro-RO" dirty="0" err="1"/>
              <a:t>lucrari</a:t>
            </a:r>
            <a:r>
              <a:rPr lang="ro-RO" dirty="0"/>
              <a:t> de </a:t>
            </a:r>
            <a:r>
              <a:rPr lang="ro-RO" dirty="0" err="1"/>
              <a:t>constructii</a:t>
            </a:r>
            <a:r>
              <a:rPr lang="ro-RO" dirty="0" smtClean="0"/>
              <a:t>; </a:t>
            </a:r>
            <a:r>
              <a:rPr lang="ro-RO" b="1" dirty="0" err="1" smtClean="0"/>
              <a:t>Op.Ec.Exe</a:t>
            </a:r>
            <a:r>
              <a:rPr lang="ro-RO" b="1" dirty="0" smtClean="0"/>
              <a:t>.</a:t>
            </a:r>
            <a:endParaRPr lang="ro-RO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6</a:t>
            </a:fld>
            <a:endParaRPr lang="ro-RO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97280" y="286603"/>
            <a:ext cx="10058400" cy="84551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4000" dirty="0" smtClean="0"/>
              <a:t>Regulamente ce completează propunerea de HG</a:t>
            </a:r>
            <a:endParaRPr lang="ro-RO" sz="4000" dirty="0"/>
          </a:p>
        </p:txBody>
      </p:sp>
    </p:spTree>
    <p:extLst>
      <p:ext uri="{BB962C8B-B14F-4D97-AF65-F5344CB8AC3E}">
        <p14:creationId xmlns:p14="http://schemas.microsoft.com/office/powerpoint/2010/main" val="246146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097280" y="1132114"/>
            <a:ext cx="10058400" cy="473698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 smtClean="0"/>
              <a:t>Procedurile </a:t>
            </a:r>
            <a:r>
              <a:rPr lang="ro-RO" dirty="0"/>
              <a:t>de evaluare a organismelor de certificare de către Consiliul </a:t>
            </a:r>
            <a:r>
              <a:rPr lang="ro-RO" dirty="0" err="1"/>
              <a:t>Naţional</a:t>
            </a:r>
            <a:r>
              <a:rPr lang="ro-RO" dirty="0" smtClean="0"/>
              <a:t>;</a:t>
            </a:r>
          </a:p>
          <a:p>
            <a:r>
              <a:rPr lang="ro-RO" dirty="0"/>
              <a:t>P</a:t>
            </a:r>
            <a:r>
              <a:rPr lang="ro-RO" dirty="0" smtClean="0"/>
              <a:t>rocedurile-cadru </a:t>
            </a:r>
            <a:r>
              <a:rPr lang="ro-RO" dirty="0"/>
              <a:t>de certificare pe domenii a operatorilor economici din </a:t>
            </a:r>
            <a:r>
              <a:rPr lang="ro-RO" dirty="0" err="1"/>
              <a:t>construcţii</a:t>
            </a:r>
            <a:r>
              <a:rPr lang="ro-RO" dirty="0"/>
              <a:t>, inclusiv criteriile de certificare</a:t>
            </a:r>
            <a:r>
              <a:rPr lang="ro-RO" dirty="0" smtClean="0"/>
              <a:t>;</a:t>
            </a:r>
          </a:p>
          <a:p>
            <a:r>
              <a:rPr lang="ro-RO" dirty="0" smtClean="0"/>
              <a:t>________________________________________________________</a:t>
            </a:r>
          </a:p>
          <a:p>
            <a:r>
              <a:rPr lang="ro-RO" dirty="0" smtClean="0"/>
              <a:t>CERTIFICARE PE DOMENII – conform art.44 ”</a:t>
            </a:r>
            <a:r>
              <a:rPr lang="ro-RO" b="1" dirty="0" smtClean="0"/>
              <a:t>Nomenclatorul </a:t>
            </a:r>
            <a:r>
              <a:rPr lang="ro-RO" b="1" dirty="0"/>
              <a:t>privind calificarea operatorilor economici cu activitate în </a:t>
            </a:r>
            <a:r>
              <a:rPr lang="ro-RO" b="1" dirty="0" err="1"/>
              <a:t>construcţii</a:t>
            </a:r>
            <a:r>
              <a:rPr lang="ro-RO" dirty="0" smtClean="0"/>
              <a:t>” în </a:t>
            </a:r>
            <a:r>
              <a:rPr lang="ro-RO" dirty="0"/>
              <a:t>conformitate cu prevederile cod CAEN 2, detaliat pe: tipuri de </a:t>
            </a:r>
            <a:r>
              <a:rPr lang="ro-RO" dirty="0" err="1"/>
              <a:t>construcţii</a:t>
            </a:r>
            <a:r>
              <a:rPr lang="ro-RO" dirty="0"/>
              <a:t>, categorii de lucrări, </a:t>
            </a:r>
            <a:r>
              <a:rPr lang="ro-RO" dirty="0" err="1"/>
              <a:t>activităţi</a:t>
            </a:r>
            <a:r>
              <a:rPr lang="ro-RO" dirty="0"/>
              <a:t> conexe </a:t>
            </a:r>
            <a:r>
              <a:rPr lang="ro-RO" dirty="0" err="1"/>
              <a:t>şi</a:t>
            </a:r>
            <a:r>
              <a:rPr lang="ro-RO" dirty="0"/>
              <a:t> pe niveluri de tehnicitate, </a:t>
            </a:r>
            <a:r>
              <a:rPr lang="ro-RO" b="1" dirty="0"/>
              <a:t>Anexa 2</a:t>
            </a:r>
            <a:endParaRPr lang="ro-RO" b="1" dirty="0" smtClean="0"/>
          </a:p>
          <a:p>
            <a:r>
              <a:rPr lang="ro-RO" dirty="0" smtClean="0"/>
              <a:t>CERTIFICARE PE CAEN – </a:t>
            </a:r>
            <a:r>
              <a:rPr lang="ro-RO" b="1" dirty="0" smtClean="0"/>
              <a:t>Registrul Comerțului</a:t>
            </a:r>
            <a:r>
              <a:rPr lang="ro-RO" dirty="0" smtClean="0"/>
              <a:t> operează cu CAEN și el are un rol bine determinat vezi art.68</a:t>
            </a:r>
          </a:p>
          <a:p>
            <a:r>
              <a:rPr lang="ro-RO" dirty="0" smtClean="0"/>
              <a:t>CRITERII DE STABILIRE A CATEGORIEI DE IMPORTANȚĂ – </a:t>
            </a:r>
            <a:r>
              <a:rPr lang="ro-RO" dirty="0" smtClean="0">
                <a:solidFill>
                  <a:srgbClr val="FF0000"/>
                </a:solidFill>
              </a:rPr>
              <a:t>trebuie urgent întocmite</a:t>
            </a:r>
            <a:r>
              <a:rPr lang="en-US" dirty="0" smtClean="0">
                <a:solidFill>
                  <a:srgbClr val="FF0000"/>
                </a:solidFill>
              </a:rPr>
              <a:t>!!!</a:t>
            </a:r>
            <a:endParaRPr lang="ro-RO" dirty="0">
              <a:solidFill>
                <a:srgbClr val="FF0000"/>
              </a:solidFill>
            </a:endParaRPr>
          </a:p>
          <a:p>
            <a:r>
              <a:rPr lang="ro-RO" dirty="0" smtClean="0"/>
              <a:t> </a:t>
            </a:r>
            <a:endParaRPr lang="ro-RO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7</a:t>
            </a:fld>
            <a:endParaRPr lang="ro-RO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97280" y="286603"/>
            <a:ext cx="10058400" cy="84551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4000" dirty="0" smtClean="0"/>
              <a:t>Proceduri necesare</a:t>
            </a:r>
            <a:endParaRPr lang="ro-RO" sz="4000" dirty="0"/>
          </a:p>
        </p:txBody>
      </p:sp>
    </p:spTree>
    <p:extLst>
      <p:ext uri="{BB962C8B-B14F-4D97-AF65-F5344CB8AC3E}">
        <p14:creationId xmlns:p14="http://schemas.microsoft.com/office/powerpoint/2010/main" val="698222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762761" y="1519722"/>
            <a:ext cx="10058400" cy="504178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o-RO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8</a:t>
            </a:fld>
            <a:endParaRPr lang="ro-RO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51428" y="6371991"/>
            <a:ext cx="10058400" cy="54071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4000" dirty="0" smtClean="0"/>
              <a:t>Structura Instituțională</a:t>
            </a:r>
            <a:endParaRPr lang="ro-RO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4783908" y="286603"/>
            <a:ext cx="2235200" cy="369332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o-RO" dirty="0" smtClean="0"/>
              <a:t>MDRAP - Autoritatea</a:t>
            </a:r>
            <a:endParaRPr lang="ro-RO" dirty="0"/>
          </a:p>
        </p:txBody>
      </p:sp>
      <p:sp>
        <p:nvSpPr>
          <p:cNvPr id="3" name="TextBox 2"/>
          <p:cNvSpPr txBox="1"/>
          <p:nvPr/>
        </p:nvSpPr>
        <p:spPr>
          <a:xfrm>
            <a:off x="2703979" y="293933"/>
            <a:ext cx="1982321" cy="3693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o-RO" dirty="0" smtClean="0"/>
              <a:t>ANAP -  </a:t>
            </a:r>
            <a:r>
              <a:rPr lang="ro-RO" sz="1200" dirty="0" smtClean="0"/>
              <a:t>controlează</a:t>
            </a:r>
            <a:endParaRPr lang="ro-RO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224980" y="293933"/>
            <a:ext cx="1391657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o-RO" dirty="0" smtClean="0"/>
              <a:t>ISC  verifică</a:t>
            </a:r>
            <a:endParaRPr lang="ro-RO" dirty="0"/>
          </a:p>
        </p:txBody>
      </p:sp>
      <p:sp>
        <p:nvSpPr>
          <p:cNvPr id="8" name="TextBox 7"/>
          <p:cNvSpPr txBox="1"/>
          <p:nvPr/>
        </p:nvSpPr>
        <p:spPr>
          <a:xfrm>
            <a:off x="3946358" y="1056076"/>
            <a:ext cx="3879745" cy="113877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RO" dirty="0" smtClean="0"/>
              <a:t>Consiliul Național de Certificare -  </a:t>
            </a:r>
            <a:r>
              <a:rPr lang="ro-RO" b="1" dirty="0" err="1" smtClean="0"/>
              <a:t>C.N.Cert</a:t>
            </a:r>
            <a:r>
              <a:rPr lang="ro-RO" b="1" dirty="0" smtClean="0"/>
              <a:t>.</a:t>
            </a:r>
            <a:r>
              <a:rPr lang="ro-RO" dirty="0" smtClean="0"/>
              <a:t> </a:t>
            </a:r>
          </a:p>
          <a:p>
            <a:r>
              <a:rPr lang="ro-RO" sz="1600" dirty="0" smtClean="0"/>
              <a:t>Colegiul Consiliului Național       – </a:t>
            </a:r>
            <a:r>
              <a:rPr lang="ro-RO" sz="1600" dirty="0" smtClean="0">
                <a:solidFill>
                  <a:srgbClr val="C00000"/>
                </a:solidFill>
              </a:rPr>
              <a:t>Colegiu</a:t>
            </a:r>
          </a:p>
          <a:p>
            <a:r>
              <a:rPr lang="ro-RO" sz="1600" dirty="0" smtClean="0"/>
              <a:t>Consiliu General de </a:t>
            </a:r>
            <a:r>
              <a:rPr lang="ro-RO" sz="1600" dirty="0"/>
              <a:t>D</a:t>
            </a:r>
            <a:r>
              <a:rPr lang="ro-RO" sz="1600" dirty="0" smtClean="0"/>
              <a:t>esemnare – </a:t>
            </a:r>
            <a:r>
              <a:rPr lang="ro-RO" sz="1600" dirty="0" smtClean="0">
                <a:solidFill>
                  <a:schemeClr val="bg2">
                    <a:lumMod val="50000"/>
                  </a:schemeClr>
                </a:solidFill>
              </a:rPr>
              <a:t>Consiliu</a:t>
            </a:r>
            <a:endParaRPr lang="ro-RO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46358" y="2409251"/>
            <a:ext cx="3879745" cy="7386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RO" dirty="0" smtClean="0"/>
              <a:t>Organisme de certificare – </a:t>
            </a:r>
            <a:r>
              <a:rPr lang="ro-RO" b="1" dirty="0" err="1" smtClean="0"/>
              <a:t>Org.Cert</a:t>
            </a:r>
            <a:endParaRPr lang="ro-RO" b="1" dirty="0" smtClean="0"/>
          </a:p>
          <a:p>
            <a:r>
              <a:rPr lang="ro-RO" sz="1200" dirty="0" err="1" smtClean="0"/>
              <a:t>Cons</a:t>
            </a:r>
            <a:r>
              <a:rPr lang="ro-RO" sz="1200" dirty="0" smtClean="0"/>
              <a:t>. de certificare; </a:t>
            </a:r>
            <a:r>
              <a:rPr lang="ro-RO" sz="1200" dirty="0" err="1" smtClean="0"/>
              <a:t>Com</a:t>
            </a:r>
            <a:r>
              <a:rPr lang="ro-RO" sz="1200" dirty="0" smtClean="0"/>
              <a:t>. de </a:t>
            </a:r>
            <a:r>
              <a:rPr lang="ro-RO" sz="1200" dirty="0" err="1" smtClean="0"/>
              <a:t>asig</a:t>
            </a:r>
            <a:r>
              <a:rPr lang="ro-RO" sz="1200" dirty="0" smtClean="0"/>
              <a:t>. a imparțialității, Colegiul de apel. Aparatul de evaluare</a:t>
            </a:r>
            <a:endParaRPr lang="ro-RO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13507" y="836863"/>
            <a:ext cx="346952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sz="1600" dirty="0" smtClean="0"/>
              <a:t>RENAR – Asociația de acreditare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7810" y="3494186"/>
            <a:ext cx="387829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dirty="0" smtClean="0"/>
              <a:t>Operatori Economici – </a:t>
            </a:r>
            <a:r>
              <a:rPr lang="ro-RO" b="1" dirty="0" err="1" smtClean="0"/>
              <a:t>Op.Ec</a:t>
            </a:r>
            <a:r>
              <a:rPr lang="ro-RO" b="1" dirty="0" smtClean="0"/>
              <a:t>. </a:t>
            </a:r>
            <a:r>
              <a:rPr lang="ro-RO" dirty="0" err="1" smtClean="0"/>
              <a:t>pt</a:t>
            </a:r>
            <a:r>
              <a:rPr lang="ro-RO" dirty="0" smtClean="0"/>
              <a:t> constr.</a:t>
            </a:r>
          </a:p>
          <a:p>
            <a:r>
              <a:rPr lang="ro-RO" dirty="0" smtClean="0"/>
              <a:t> - Servicii de proiectare - </a:t>
            </a:r>
            <a:r>
              <a:rPr lang="ro-RO" b="1" dirty="0" err="1" smtClean="0"/>
              <a:t>Op.Ec.Pro</a:t>
            </a:r>
            <a:endParaRPr lang="ro-RO" b="1" dirty="0" smtClean="0"/>
          </a:p>
          <a:p>
            <a:r>
              <a:rPr lang="ro-RO" dirty="0" smtClean="0"/>
              <a:t> - Lucrări de construcții – </a:t>
            </a:r>
            <a:r>
              <a:rPr lang="ro-RO" b="1" dirty="0" err="1" smtClean="0"/>
              <a:t>Op.Ec.Exe</a:t>
            </a:r>
            <a:endParaRPr lang="ro-RO" b="1" dirty="0" smtClean="0"/>
          </a:p>
          <a:p>
            <a:endParaRPr lang="ro-RO" dirty="0"/>
          </a:p>
        </p:txBody>
      </p:sp>
      <p:sp>
        <p:nvSpPr>
          <p:cNvPr id="12" name="TextBox 11"/>
          <p:cNvSpPr txBox="1"/>
          <p:nvPr/>
        </p:nvSpPr>
        <p:spPr>
          <a:xfrm>
            <a:off x="313507" y="1194856"/>
            <a:ext cx="346952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sz="1600" dirty="0" smtClean="0"/>
              <a:t>Universitățile – formatorii specialiștilor</a:t>
            </a:r>
            <a:endParaRPr lang="ro-RO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13507" y="1530665"/>
            <a:ext cx="346952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sz="1600" dirty="0" smtClean="0"/>
              <a:t>Asociațiile profesionale și patronale</a:t>
            </a:r>
          </a:p>
        </p:txBody>
      </p:sp>
      <p:sp>
        <p:nvSpPr>
          <p:cNvPr id="20" name="Up-Down Arrow 19"/>
          <p:cNvSpPr/>
          <p:nvPr/>
        </p:nvSpPr>
        <p:spPr>
          <a:xfrm>
            <a:off x="5791961" y="2123937"/>
            <a:ext cx="219094" cy="361230"/>
          </a:xfrm>
          <a:prstGeom prst="up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cxnSp>
        <p:nvCxnSpPr>
          <p:cNvPr id="22" name="Elbow Connector 21"/>
          <p:cNvCxnSpPr/>
          <p:nvPr/>
        </p:nvCxnSpPr>
        <p:spPr>
          <a:xfrm rot="16200000" flipH="1">
            <a:off x="6547170" y="1127872"/>
            <a:ext cx="1057851" cy="113975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Up-Down Arrow 23"/>
          <p:cNvSpPr/>
          <p:nvPr/>
        </p:nvSpPr>
        <p:spPr>
          <a:xfrm>
            <a:off x="5775957" y="3132956"/>
            <a:ext cx="219094" cy="361230"/>
          </a:xfrm>
          <a:prstGeom prst="up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cxnSp>
        <p:nvCxnSpPr>
          <p:cNvPr id="26" name="Elbow Connector 25"/>
          <p:cNvCxnSpPr/>
          <p:nvPr/>
        </p:nvCxnSpPr>
        <p:spPr>
          <a:xfrm rot="5400000">
            <a:off x="6847243" y="2114231"/>
            <a:ext cx="550368" cy="433059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288789" y="734892"/>
            <a:ext cx="1815356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o-RO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o-RO" sz="1200" dirty="0"/>
              <a:t>Organul executiv format din: evaluatori, auditori, Comitete tehnice pe domenii, </a:t>
            </a:r>
          </a:p>
          <a:p>
            <a:r>
              <a:rPr lang="ro-RO" sz="1200" dirty="0"/>
              <a:t>Comitetul de Asigurare a Imparțialității;</a:t>
            </a:r>
          </a:p>
          <a:p>
            <a:r>
              <a:rPr lang="ro-RO" sz="1200" dirty="0"/>
              <a:t>Colegiul de Apel;</a:t>
            </a:r>
          </a:p>
          <a:p>
            <a:r>
              <a:rPr lang="ro-RO" sz="1200" dirty="0"/>
              <a:t>Registrul Național;</a:t>
            </a:r>
          </a:p>
        </p:txBody>
      </p:sp>
      <p:sp>
        <p:nvSpPr>
          <p:cNvPr id="30" name="Right Arrow 29"/>
          <p:cNvSpPr/>
          <p:nvPr/>
        </p:nvSpPr>
        <p:spPr>
          <a:xfrm>
            <a:off x="7502280" y="2014420"/>
            <a:ext cx="2796215" cy="101064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cxnSp>
        <p:nvCxnSpPr>
          <p:cNvPr id="32" name="Elbow Connector 31"/>
          <p:cNvCxnSpPr>
            <a:stCxn id="13" idx="3"/>
          </p:cNvCxnSpPr>
          <p:nvPr/>
        </p:nvCxnSpPr>
        <p:spPr>
          <a:xfrm>
            <a:off x="3783031" y="1699942"/>
            <a:ext cx="3555923" cy="242163"/>
          </a:xfrm>
          <a:prstGeom prst="bentConnector3">
            <a:avLst>
              <a:gd name="adj1" fmla="val 50000"/>
            </a:avLst>
          </a:prstGeom>
          <a:ln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>
            <a:off x="3783033" y="1455445"/>
            <a:ext cx="3555923" cy="667033"/>
          </a:xfrm>
          <a:prstGeom prst="bentConnector3">
            <a:avLst>
              <a:gd name="adj1" fmla="val 52357"/>
            </a:avLst>
          </a:prstGeom>
          <a:ln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>
            <a:off x="3783031" y="1032245"/>
            <a:ext cx="3030205" cy="669929"/>
          </a:xfrm>
          <a:prstGeom prst="bentConnector3">
            <a:avLst>
              <a:gd name="adj1" fmla="val 73387"/>
            </a:avLst>
          </a:prstGeom>
          <a:ln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946358" y="5013960"/>
            <a:ext cx="387974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dirty="0" smtClean="0"/>
              <a:t>Specialiști / Profesioniști – licențiați de universități și </a:t>
            </a:r>
            <a:r>
              <a:rPr lang="en-US" dirty="0" err="1" smtClean="0"/>
              <a:t>pregati</a:t>
            </a:r>
            <a:r>
              <a:rPr lang="ro-RO" dirty="0" smtClean="0"/>
              <a:t>ți continuu</a:t>
            </a:r>
            <a:endParaRPr lang="ro-RO" dirty="0"/>
          </a:p>
        </p:txBody>
      </p:sp>
      <p:sp>
        <p:nvSpPr>
          <p:cNvPr id="53" name="Up-Down Arrow 52"/>
          <p:cNvSpPr/>
          <p:nvPr/>
        </p:nvSpPr>
        <p:spPr>
          <a:xfrm>
            <a:off x="5795551" y="4663767"/>
            <a:ext cx="219094" cy="361230"/>
          </a:xfrm>
          <a:prstGeom prst="up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4" name="TextBox 53"/>
          <p:cNvSpPr txBox="1"/>
          <p:nvPr/>
        </p:nvSpPr>
        <p:spPr>
          <a:xfrm>
            <a:off x="6023416" y="4741454"/>
            <a:ext cx="1771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200" dirty="0" smtClean="0"/>
              <a:t>Contract de muncă</a:t>
            </a:r>
            <a:endParaRPr lang="ro-RO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7932420" y="827314"/>
            <a:ext cx="2255614" cy="1015663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sz="1200" dirty="0" smtClean="0"/>
              <a:t>Colegiu monitorizează activ Consiliului.</a:t>
            </a:r>
          </a:p>
          <a:p>
            <a:endParaRPr lang="ro-RO" sz="1200" dirty="0"/>
          </a:p>
          <a:p>
            <a:endParaRPr lang="ro-RO" sz="1200" dirty="0" smtClean="0"/>
          </a:p>
          <a:p>
            <a:endParaRPr lang="ro-RO" sz="1200" dirty="0"/>
          </a:p>
        </p:txBody>
      </p:sp>
      <p:sp>
        <p:nvSpPr>
          <p:cNvPr id="56" name="Right Arrow 55"/>
          <p:cNvSpPr/>
          <p:nvPr/>
        </p:nvSpPr>
        <p:spPr>
          <a:xfrm>
            <a:off x="7502280" y="1734917"/>
            <a:ext cx="620446" cy="115453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8" name="TextBox 27"/>
          <p:cNvSpPr txBox="1"/>
          <p:nvPr/>
        </p:nvSpPr>
        <p:spPr>
          <a:xfrm>
            <a:off x="6023416" y="3096275"/>
            <a:ext cx="1812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200" dirty="0" smtClean="0"/>
              <a:t>C</a:t>
            </a:r>
            <a:r>
              <a:rPr lang="en-US" sz="1200" dirty="0" err="1" smtClean="0"/>
              <a:t>ertificate</a:t>
            </a:r>
            <a:r>
              <a:rPr lang="en-US" sz="1200" dirty="0" smtClean="0"/>
              <a:t> de </a:t>
            </a:r>
            <a:r>
              <a:rPr lang="en-US" sz="1200" dirty="0" err="1" smtClean="0"/>
              <a:t>calificare</a:t>
            </a:r>
            <a:r>
              <a:rPr lang="en-US" sz="1200" dirty="0" smtClean="0"/>
              <a:t> </a:t>
            </a:r>
            <a:r>
              <a:rPr lang="en-US" sz="1200" dirty="0" err="1" smtClean="0"/>
              <a:t>tehnico</a:t>
            </a:r>
            <a:r>
              <a:rPr lang="en-US" sz="1200" dirty="0" smtClean="0"/>
              <a:t>-prof</a:t>
            </a:r>
            <a:endParaRPr lang="ro-RO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8233799" y="2366663"/>
            <a:ext cx="3870345" cy="83099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o-RO"/>
            </a:defPPr>
          </a:lstStyle>
          <a:p>
            <a:r>
              <a:rPr lang="en-US" sz="1200" dirty="0" err="1" smtClean="0"/>
              <a:t>Persoane</a:t>
            </a:r>
            <a:r>
              <a:rPr lang="en-US" sz="1200" dirty="0" smtClean="0"/>
              <a:t> </a:t>
            </a:r>
            <a:r>
              <a:rPr lang="en-US" sz="1200" dirty="0" err="1" smtClean="0"/>
              <a:t>juridice</a:t>
            </a:r>
            <a:r>
              <a:rPr lang="en-US" sz="1200" dirty="0" smtClean="0"/>
              <a:t> de </a:t>
            </a:r>
            <a:r>
              <a:rPr lang="en-US" sz="1200" dirty="0" err="1" smtClean="0"/>
              <a:t>drept</a:t>
            </a:r>
            <a:r>
              <a:rPr lang="en-US" sz="1200" dirty="0" smtClean="0"/>
              <a:t> </a:t>
            </a:r>
            <a:r>
              <a:rPr lang="en-US" sz="1200" dirty="0" err="1" smtClean="0"/>
              <a:t>privat</a:t>
            </a:r>
            <a:r>
              <a:rPr lang="en-US" sz="1200" dirty="0" smtClean="0"/>
              <a:t> ? </a:t>
            </a:r>
            <a:r>
              <a:rPr lang="en-US" sz="1200" dirty="0" err="1" smtClean="0"/>
              <a:t>Acreditate</a:t>
            </a:r>
            <a:r>
              <a:rPr lang="en-US" sz="1200" dirty="0" smtClean="0"/>
              <a:t> la </a:t>
            </a:r>
            <a:r>
              <a:rPr lang="en-US" sz="1200" dirty="0" err="1" smtClean="0"/>
              <a:t>niv</a:t>
            </a:r>
            <a:r>
              <a:rPr lang="ro-RO" sz="1200" dirty="0" smtClean="0"/>
              <a:t>.</a:t>
            </a:r>
            <a:r>
              <a:rPr lang="en-US" sz="1200" dirty="0" smtClean="0"/>
              <a:t> </a:t>
            </a:r>
            <a:r>
              <a:rPr lang="en-US" sz="1200" dirty="0" err="1" smtClean="0"/>
              <a:t>na</a:t>
            </a:r>
            <a:r>
              <a:rPr lang="ro-RO" sz="1200" dirty="0" err="1" smtClean="0"/>
              <a:t>țional</a:t>
            </a:r>
            <a:r>
              <a:rPr lang="ro-RO" sz="1200" dirty="0" smtClean="0"/>
              <a:t>. Imparțiale!? Evaluează </a:t>
            </a:r>
            <a:r>
              <a:rPr lang="ro-RO" sz="1200" dirty="0" err="1" smtClean="0"/>
              <a:t>Op.Ec</a:t>
            </a:r>
            <a:r>
              <a:rPr lang="ro-RO" sz="1200" dirty="0" smtClean="0"/>
              <a:t>. emit certificate și monitorizează periodic activitatea Op. Ec.</a:t>
            </a:r>
            <a:endParaRPr lang="ro-RO" sz="1200" dirty="0"/>
          </a:p>
          <a:p>
            <a:r>
              <a:rPr lang="ro-RO" sz="1200" dirty="0" smtClean="0"/>
              <a:t>Au pers propriu și colaborator pentru evaluare</a:t>
            </a:r>
            <a:endParaRPr lang="ro-RO" sz="1200" dirty="0"/>
          </a:p>
        </p:txBody>
      </p:sp>
      <p:sp>
        <p:nvSpPr>
          <p:cNvPr id="33" name="Right Arrow 32"/>
          <p:cNvSpPr/>
          <p:nvPr/>
        </p:nvSpPr>
        <p:spPr>
          <a:xfrm>
            <a:off x="7672251" y="2971741"/>
            <a:ext cx="571004" cy="124534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34" name="TextBox 33"/>
          <p:cNvSpPr txBox="1"/>
          <p:nvPr/>
        </p:nvSpPr>
        <p:spPr>
          <a:xfrm>
            <a:off x="384046" y="3496288"/>
            <a:ext cx="3469524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sz="1600" dirty="0" smtClean="0"/>
              <a:t>Asociațiile profesionale și patronale </a:t>
            </a:r>
          </a:p>
          <a:p>
            <a:r>
              <a:rPr lang="ro-RO" sz="1200" dirty="0" smtClean="0"/>
              <a:t>Asistă </a:t>
            </a:r>
            <a:r>
              <a:rPr lang="ro-RO" sz="1200" dirty="0" err="1" smtClean="0"/>
              <a:t>Op.Ec</a:t>
            </a:r>
            <a:r>
              <a:rPr lang="ro-RO" sz="1200" dirty="0" smtClean="0"/>
              <a:t> în procesul de </a:t>
            </a:r>
            <a:r>
              <a:rPr lang="ro-RO" sz="1200" dirty="0" err="1" smtClean="0"/>
              <a:t>evaluare.Se</a:t>
            </a:r>
            <a:r>
              <a:rPr lang="ro-RO" sz="1200" dirty="0" smtClean="0"/>
              <a:t> ocupă de </a:t>
            </a:r>
            <a:r>
              <a:rPr lang="ro-RO" sz="1200" dirty="0" err="1" smtClean="0"/>
              <a:t>pregatirea</a:t>
            </a:r>
            <a:r>
              <a:rPr lang="ro-RO" sz="1200" dirty="0" smtClean="0"/>
              <a:t> continuă a specialiștilor </a:t>
            </a:r>
            <a:r>
              <a:rPr lang="ro-RO" sz="1200" dirty="0" err="1" smtClean="0"/>
              <a:t>angajati</a:t>
            </a:r>
            <a:r>
              <a:rPr lang="ro-RO" sz="1200" dirty="0" smtClean="0"/>
              <a:t> de Op. Ec. </a:t>
            </a:r>
            <a:r>
              <a:rPr lang="ro-RO" sz="1200" dirty="0" err="1" smtClean="0"/>
              <a:t>Funzizează</a:t>
            </a:r>
            <a:r>
              <a:rPr lang="ro-RO" sz="1200" dirty="0" smtClean="0"/>
              <a:t> modele de documente si proceduri de lucru pentru </a:t>
            </a:r>
            <a:r>
              <a:rPr lang="ro-RO" sz="1200" dirty="0" err="1" smtClean="0"/>
              <a:t>Op.Ec</a:t>
            </a:r>
            <a:r>
              <a:rPr lang="ro-RO" sz="1200" dirty="0" smtClean="0"/>
              <a:t>. pentru a facilita certificarea.</a:t>
            </a:r>
            <a:endParaRPr lang="ro-RO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400138" y="4837309"/>
            <a:ext cx="3469524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o-RO" sz="1600" dirty="0" smtClean="0"/>
              <a:t>Asociațiile profesionale </a:t>
            </a:r>
            <a:r>
              <a:rPr lang="ro-RO" sz="1600" dirty="0" smtClean="0">
                <a:solidFill>
                  <a:srgbClr val="FF0000"/>
                </a:solidFill>
              </a:rPr>
              <a:t>și patronale </a:t>
            </a:r>
          </a:p>
          <a:p>
            <a:r>
              <a:rPr lang="ro-RO" sz="1200" dirty="0" smtClean="0"/>
              <a:t>Asistă specialiștii în procesul </a:t>
            </a:r>
            <a:r>
              <a:rPr lang="ro-RO" sz="1200" dirty="0" err="1" smtClean="0"/>
              <a:t>pregatirea</a:t>
            </a:r>
            <a:r>
              <a:rPr lang="ro-RO" sz="1200" dirty="0" smtClean="0"/>
              <a:t> continuă. </a:t>
            </a:r>
            <a:r>
              <a:rPr lang="ro-RO" sz="1200" dirty="0" err="1" smtClean="0"/>
              <a:t>Funzizează</a:t>
            </a:r>
            <a:r>
              <a:rPr lang="ro-RO" sz="1200" dirty="0" smtClean="0"/>
              <a:t> modele de documente, instrucțiuni si proceduri de lucru pentru specialiști în vederea standardizării și eliminării erorilor.</a:t>
            </a:r>
            <a:endParaRPr lang="ro-RO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13506" y="1871017"/>
            <a:ext cx="3469524" cy="83099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o-RO" sz="1200" dirty="0" err="1" smtClean="0"/>
              <a:t>Univ+Asociațiile</a:t>
            </a:r>
            <a:r>
              <a:rPr lang="ro-RO" sz="1200" dirty="0" smtClean="0"/>
              <a:t> contribuie </a:t>
            </a:r>
            <a:r>
              <a:rPr lang="ro-RO" sz="1200" dirty="0"/>
              <a:t>la </a:t>
            </a:r>
            <a:r>
              <a:rPr lang="ro-RO" sz="1200" dirty="0" smtClean="0"/>
              <a:t>stabilirea responsabilităților, </a:t>
            </a:r>
            <a:r>
              <a:rPr lang="ro-RO" sz="1200" dirty="0"/>
              <a:t>criteriilor</a:t>
            </a:r>
            <a:r>
              <a:rPr lang="ro-RO" sz="1200" dirty="0" smtClean="0"/>
              <a:t>, nomenclatoarelor, </a:t>
            </a:r>
            <a:r>
              <a:rPr lang="ro-RO" sz="1200" dirty="0"/>
              <a:t>procedurilor și regulamentelor </a:t>
            </a:r>
            <a:r>
              <a:rPr lang="ro-RO" sz="1200" dirty="0" smtClean="0"/>
              <a:t>necesare in procesul de </a:t>
            </a:r>
            <a:r>
              <a:rPr lang="ro-RO" sz="1200" dirty="0"/>
              <a:t>evaluare.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13506" y="283298"/>
            <a:ext cx="2276497" cy="46166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o-RO" sz="1200" dirty="0" smtClean="0"/>
              <a:t>Ordonatorii de credite și investitorii utilizează certificarea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0821160" y="3568591"/>
            <a:ext cx="1282983" cy="101566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o-RO" sz="1200" dirty="0" smtClean="0"/>
              <a:t>Registrul Național al </a:t>
            </a:r>
            <a:r>
              <a:rPr lang="ro-RO" sz="1200" dirty="0" smtClean="0"/>
              <a:t>operatorilor</a:t>
            </a:r>
            <a:endParaRPr lang="ro-RO" sz="1200" dirty="0" smtClean="0"/>
          </a:p>
          <a:p>
            <a:endParaRPr lang="ro-RO" sz="1200" dirty="0"/>
          </a:p>
          <a:p>
            <a:endParaRPr lang="ro-RO" sz="1200" dirty="0" smtClean="0"/>
          </a:p>
          <a:p>
            <a:endParaRPr lang="ro-RO" sz="1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65463" y="4837309"/>
            <a:ext cx="118697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964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097280" y="827314"/>
            <a:ext cx="10058400" cy="504178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o-RO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CC0CF-2DF7-4D8D-BBFE-22C24957CE8C}" type="slidenum">
              <a:rPr lang="ro-RO" smtClean="0"/>
              <a:t>9</a:t>
            </a:fld>
            <a:endParaRPr lang="ro-RO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51428" y="6371991"/>
            <a:ext cx="10058400" cy="54071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4000" dirty="0" smtClean="0"/>
              <a:t>Obligativitatea certificării</a:t>
            </a:r>
            <a:endParaRPr lang="ro-RO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85010" y="606849"/>
            <a:ext cx="6416843" cy="50475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o-RO" sz="2000" dirty="0"/>
              <a:t>Operatori economici </a:t>
            </a:r>
            <a:r>
              <a:rPr lang="ro-RO" sz="2000" dirty="0" smtClean="0"/>
              <a:t>certificați </a:t>
            </a:r>
            <a:r>
              <a:rPr lang="ro-RO" sz="2000" dirty="0" err="1"/>
              <a:t>d.p.d.v</a:t>
            </a:r>
            <a:r>
              <a:rPr lang="ro-RO" sz="2000" dirty="0"/>
              <a:t> al calificării </a:t>
            </a:r>
            <a:r>
              <a:rPr lang="ro-RO" sz="2000" dirty="0" smtClean="0"/>
              <a:t>tehnice. Cerință a Lg.98/2016</a:t>
            </a:r>
            <a:r>
              <a:rPr lang="ro-RO" sz="2000" dirty="0"/>
              <a:t> privind achizițiile </a:t>
            </a:r>
            <a:r>
              <a:rPr lang="ro-RO" sz="2000" dirty="0" smtClean="0"/>
              <a:t>publice.</a:t>
            </a:r>
          </a:p>
          <a:p>
            <a:endParaRPr lang="ro-RO" sz="2000" dirty="0"/>
          </a:p>
          <a:p>
            <a:r>
              <a:rPr lang="ro-RO" sz="2000" dirty="0"/>
              <a:t>Investiții publice și private </a:t>
            </a:r>
            <a:r>
              <a:rPr lang="ro-RO" sz="2000" dirty="0" smtClean="0"/>
              <a:t>categoriile A și B de importanță.</a:t>
            </a:r>
          </a:p>
          <a:p>
            <a:endParaRPr lang="ro-RO" sz="2000" dirty="0"/>
          </a:p>
          <a:p>
            <a:r>
              <a:rPr lang="ro-RO" sz="2000" dirty="0" smtClean="0"/>
              <a:t>Investiții </a:t>
            </a:r>
            <a:r>
              <a:rPr lang="ro-RO" sz="2000" dirty="0"/>
              <a:t>publice și private categoria C de importanță </a:t>
            </a:r>
            <a:r>
              <a:rPr lang="en-US" sz="2000" dirty="0"/>
              <a:t>&gt;</a:t>
            </a:r>
            <a:r>
              <a:rPr lang="en-US" sz="2000" dirty="0" smtClean="0"/>
              <a:t> </a:t>
            </a:r>
            <a:r>
              <a:rPr lang="ro-RO" sz="2000" dirty="0"/>
              <a:t>150 000 </a:t>
            </a:r>
            <a:r>
              <a:rPr lang="ro-RO" sz="2000" dirty="0" smtClean="0"/>
              <a:t>Euro.</a:t>
            </a:r>
            <a:endParaRPr lang="en-US" sz="2000" dirty="0" smtClean="0"/>
          </a:p>
          <a:p>
            <a:endParaRPr lang="en-US" sz="2000" dirty="0"/>
          </a:p>
          <a:p>
            <a:r>
              <a:rPr lang="en-US" dirty="0" err="1" smtClean="0">
                <a:solidFill>
                  <a:srgbClr val="FFFF00"/>
                </a:solidFill>
              </a:rPr>
              <a:t>Valabilitatea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certificatelor</a:t>
            </a:r>
            <a:r>
              <a:rPr lang="en-US" dirty="0" smtClean="0">
                <a:solidFill>
                  <a:srgbClr val="FFFF00"/>
                </a:solidFill>
              </a:rPr>
              <a:t> – 5 </a:t>
            </a:r>
            <a:r>
              <a:rPr lang="en-US" dirty="0" err="1" smtClean="0">
                <a:solidFill>
                  <a:srgbClr val="FFFF00"/>
                </a:solidFill>
              </a:rPr>
              <a:t>ani</a:t>
            </a:r>
            <a:endParaRPr lang="ro-RO" dirty="0">
              <a:solidFill>
                <a:srgbClr val="FFFF00"/>
              </a:solidFill>
            </a:endParaRPr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</p:txBody>
      </p:sp>
      <p:sp>
        <p:nvSpPr>
          <p:cNvPr id="15" name="TextBox 14"/>
          <p:cNvSpPr txBox="1"/>
          <p:nvPr/>
        </p:nvSpPr>
        <p:spPr>
          <a:xfrm>
            <a:off x="6801853" y="606849"/>
            <a:ext cx="4707975" cy="501675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RO" sz="2000" dirty="0" smtClean="0"/>
              <a:t>Operatori economici necertificați </a:t>
            </a:r>
            <a:r>
              <a:rPr lang="ro-RO" sz="2000" dirty="0" err="1" smtClean="0"/>
              <a:t>d.p.d.v</a:t>
            </a:r>
            <a:r>
              <a:rPr lang="ro-RO" sz="2000" dirty="0" smtClean="0"/>
              <a:t> al calificării tehnice</a:t>
            </a:r>
          </a:p>
          <a:p>
            <a:endParaRPr lang="ro-RO" sz="2000" dirty="0" smtClean="0"/>
          </a:p>
          <a:p>
            <a:r>
              <a:rPr lang="ro-RO" sz="2000" dirty="0" smtClean="0"/>
              <a:t>Investiții publice și private categoria C de importanță </a:t>
            </a:r>
            <a:r>
              <a:rPr lang="en-US" sz="2000" dirty="0" smtClean="0"/>
              <a:t>&lt; </a:t>
            </a:r>
            <a:r>
              <a:rPr lang="ro-RO" sz="2000" dirty="0" smtClean="0"/>
              <a:t>150 000 Euro</a:t>
            </a:r>
          </a:p>
          <a:p>
            <a:r>
              <a:rPr lang="ro-RO" sz="2000" dirty="0" smtClean="0"/>
              <a:t>Investiții publice și private categoria D de importanță</a:t>
            </a:r>
            <a:endParaRPr lang="ro-RO" sz="2000" dirty="0"/>
          </a:p>
          <a:p>
            <a:endParaRPr lang="ro-RO" dirty="0"/>
          </a:p>
          <a:p>
            <a:endParaRPr lang="ro-RO" dirty="0" smtClean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1544017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697</TotalTime>
  <Words>924</Words>
  <Application>Microsoft Office PowerPoint</Application>
  <PresentationFormat>Widescreen</PresentationFormat>
  <Paragraphs>116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Retrospect</vt:lpstr>
      <vt:lpstr>Certificarea calificării tehnico-profesionale a operatorilor economici cu activitate în construcții</vt:lpstr>
      <vt:lpstr>Întrebări generice legate de propunerea de H.G.</vt:lpstr>
      <vt:lpstr>Standarde aplicabile și legislația aferentă </vt:lpstr>
      <vt:lpstr>Factori implicați menționați în propunere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Evoluția în timp a clădirilor reprezentative cu sructură din zidărie</dc:title>
  <dc:creator>Tudor</dc:creator>
  <cp:lastModifiedBy>Tudor</cp:lastModifiedBy>
  <cp:revision>44</cp:revision>
  <dcterms:created xsi:type="dcterms:W3CDTF">2016-09-16T15:08:23Z</dcterms:created>
  <dcterms:modified xsi:type="dcterms:W3CDTF">2016-11-24T08:43:31Z</dcterms:modified>
</cp:coreProperties>
</file>